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tiff" ContentType="image/tiff"/>
  <Default Extension="xlsx" ContentType="application/vnd.openxmlformats-officedocument.spreadsheetml.sheet"/>
  <Default Extension="tmp" ContentType="image/pn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3" r:id="rId6"/>
    <p:sldId id="265" r:id="rId7"/>
    <p:sldId id="266" r:id="rId8"/>
    <p:sldId id="261" r:id="rId9"/>
    <p:sldId id="262" r:id="rId10"/>
    <p:sldId id="268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545"/>
    <a:srgbClr val="55505C"/>
    <a:srgbClr val="43976F"/>
    <a:srgbClr val="7FC6A4"/>
    <a:srgbClr val="FFFF01"/>
    <a:srgbClr val="FAF33E"/>
    <a:srgbClr val="F2572E"/>
    <a:srgbClr val="E6E6E6"/>
    <a:srgbClr val="5D737E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2"/>
    <p:restoredTop sz="94357" autoAdjust="0"/>
  </p:normalViewPr>
  <p:slideViewPr>
    <p:cSldViewPr snapToGrid="0">
      <p:cViewPr varScale="1">
        <p:scale>
          <a:sx n="82" d="100"/>
          <a:sy n="82" d="100"/>
        </p:scale>
        <p:origin x="176" y="6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795628590693"/>
          <c:y val="0.0254252646961622"/>
          <c:w val="0.827204371409307"/>
          <c:h val="0.7272014003413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傳統式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numRef>
              <c:f>工作表1!$A$2:$A$5</c:f>
              <c:numCache>
                <c:formatCode>General</c:formatCode>
                <c:ptCount val="4"/>
                <c:pt idx="0">
                  <c:v>20.0</c:v>
                </c:pt>
                <c:pt idx="1">
                  <c:v>100.0</c:v>
                </c:pt>
                <c:pt idx="2">
                  <c:v>500.0</c:v>
                </c:pt>
                <c:pt idx="3">
                  <c:v>1000.0</c:v>
                </c:pt>
              </c:numCache>
            </c:num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27216.0</c:v>
                </c:pt>
                <c:pt idx="1">
                  <c:v>136080.0</c:v>
                </c:pt>
                <c:pt idx="2">
                  <c:v>680400.0</c:v>
                </c:pt>
                <c:pt idx="3">
                  <c:v>1.3608E6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414-44FE-B0C8-7BE497C21010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分散式</c:v>
                </c:pt>
              </c:strCache>
            </c:strRef>
          </c:tx>
          <c:spPr>
            <a:solidFill>
              <a:srgbClr val="FAF33E"/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numRef>
              <c:f>工作表1!$A$2:$A$5</c:f>
              <c:numCache>
                <c:formatCode>General</c:formatCode>
                <c:ptCount val="4"/>
                <c:pt idx="0">
                  <c:v>20.0</c:v>
                </c:pt>
                <c:pt idx="1">
                  <c:v>100.0</c:v>
                </c:pt>
                <c:pt idx="2">
                  <c:v>500.0</c:v>
                </c:pt>
                <c:pt idx="3">
                  <c:v>1000.0</c:v>
                </c:pt>
              </c:numCache>
            </c:num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1361.0</c:v>
                </c:pt>
                <c:pt idx="1">
                  <c:v>6804.0</c:v>
                </c:pt>
                <c:pt idx="2">
                  <c:v>34020.0</c:v>
                </c:pt>
                <c:pt idx="3">
                  <c:v>68040.0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E414-44FE-B0C8-7BE497C210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"/>
        <c:axId val="402926096"/>
        <c:axId val="365471040"/>
      </c:barChart>
      <c:catAx>
        <c:axId val="40292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en-US"/>
          </a:p>
        </c:txPr>
        <c:crossAx val="365471040"/>
        <c:crosses val="autoZero"/>
        <c:auto val="1"/>
        <c:lblAlgn val="ctr"/>
        <c:lblOffset val="100"/>
        <c:noMultiLvlLbl val="0"/>
      </c:catAx>
      <c:valAx>
        <c:axId val="365471040"/>
        <c:scaling>
          <c:orientation val="minMax"/>
          <c:max val="1.4E6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en-US"/>
          </a:p>
        </c:txPr>
        <c:crossAx val="402926096"/>
        <c:crosses val="autoZero"/>
        <c:crossBetween val="between"/>
        <c:majorUnit val="500000.0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en-US"/>
          </a:p>
        </c:txPr>
      </c:dTable>
      <c:spPr>
        <a:noFill/>
        <a:ln>
          <a:solidFill>
            <a:schemeClr val="bg2">
              <a:lumMod val="90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304371274068244"/>
          <c:y val="0.0568192409933674"/>
          <c:w val="0.391611140089222"/>
          <c:h val="0.07128992702363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降低成本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dPt>
            <c:idx val="0"/>
            <c:bubble3D val="0"/>
            <c:explosion val="5"/>
            <c:spPr>
              <a:solidFill>
                <a:srgbClr val="7FC6A4"/>
              </a:solidFill>
              <a:ln w="38100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30E-4A39-94AE-6DB58B0BC2E9}"/>
              </c:ext>
            </c:extLst>
          </c:dPt>
          <c:dPt>
            <c:idx val="1"/>
            <c:bubble3D val="0"/>
            <c:explosion val="6"/>
            <c:spPr>
              <a:solidFill>
                <a:schemeClr val="bg2"/>
              </a:solidFill>
              <a:ln w="38100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30E-4A39-94AE-6DB58B0BC2E9}"/>
              </c:ext>
            </c:extLst>
          </c:dPt>
          <c:dPt>
            <c:idx val="2"/>
            <c:bubble3D val="0"/>
            <c:explosion val="7"/>
            <c:spPr>
              <a:solidFill>
                <a:srgbClr val="FAF33E"/>
              </a:solidFill>
              <a:ln w="38100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30E-4A39-94AE-6DB58B0BC2E9}"/>
              </c:ext>
            </c:extLst>
          </c:dPt>
          <c:dLbls>
            <c:delete val="1"/>
          </c:dLbls>
          <c:cat>
            <c:strRef>
              <c:f>工作表1!$A$2:$A$4</c:f>
              <c:strCache>
                <c:ptCount val="3"/>
                <c:pt idx="0">
                  <c:v>回饋家庭網路</c:v>
                </c:pt>
                <c:pt idx="1">
                  <c:v>業者</c:v>
                </c:pt>
                <c:pt idx="2">
                  <c:v>家庭煉金術師</c:v>
                </c:pt>
              </c:strCache>
            </c:strRef>
          </c:cat>
          <c:val>
            <c:numRef>
              <c:f>工作表1!$B$2:$B$4</c:f>
              <c:numCache>
                <c:formatCode>0%</c:formatCode>
                <c:ptCount val="3"/>
                <c:pt idx="0">
                  <c:v>0.2</c:v>
                </c:pt>
                <c:pt idx="1">
                  <c:v>0.45</c:v>
                </c:pt>
                <c:pt idx="2">
                  <c:v>0.35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030E-4A39-94AE-6DB58B0BC2E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078C4-F10B-4967-BDD6-80F8EA9ADBF2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07F9-C4C1-4A6B-943F-DE00166EFF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14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A07F9-C4C1-4A6B-943F-DE00166EFF6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7938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國內外直播業者幾個？</a:t>
            </a:r>
            <a:endParaRPr lang="en-US" altLang="zh-TW" dirty="0" smtClean="0"/>
          </a:p>
          <a:p>
            <a:r>
              <a:rPr lang="zh-TW" altLang="en-US" sz="1200" b="1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互聯網使用者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將從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億成長至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億（占全球人口的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58%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1200" dirty="0" smtClean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個人設備和機器對機器（</a:t>
            </a:r>
            <a:r>
              <a:rPr lang="en-US" altLang="zh-TW" sz="1200" b="1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M2M</a:t>
            </a:r>
            <a:r>
              <a:rPr lang="zh-TW" altLang="en-US" sz="1200" b="1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）連接裝置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將被更廣泛地採用</a:t>
            </a:r>
            <a:endParaRPr lang="en-US" altLang="zh-TW" sz="1200" dirty="0" smtClean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</a:t>
            </a:r>
            <a:r>
              <a:rPr lang="zh-TW" altLang="en-US" sz="1200" b="1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寬頻速度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將從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27.5 Mbps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大幅提升至</a:t>
            </a:r>
            <a:r>
              <a:rPr lang="en-US" altLang="zh-TW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53.0 Mbps</a:t>
            </a:r>
          </a:p>
          <a:p>
            <a:r>
              <a:rPr lang="zh-TW" altLang="en-US" sz="1200" b="1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影片觀賞次數</a:t>
            </a:r>
            <a:r>
              <a:rPr lang="zh-TW" altLang="en-US" sz="12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也將上升</a:t>
            </a:r>
            <a:endParaRPr lang="en-US" altLang="zh-TW" sz="1200" dirty="0" smtClean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 smtClean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latin typeface="Courier New" panose="02070309020205020404" pitchFamily="49" charset="0"/>
              </a:rPr>
              <a:t>全球網路影片觀賞者（不包括行動端用戶）將從</a:t>
            </a:r>
            <a:r>
              <a:rPr lang="en-US" altLang="zh-TW" dirty="0" smtClean="0">
                <a:latin typeface="Courier New" panose="02070309020205020404" pitchFamily="49" charset="0"/>
              </a:rPr>
              <a:t>2016</a:t>
            </a:r>
            <a:r>
              <a:rPr lang="zh-TW" altLang="en-US" dirty="0" smtClean="0">
                <a:latin typeface="Courier New" panose="02070309020205020404" pitchFamily="49" charset="0"/>
              </a:rPr>
              <a:t>年的</a:t>
            </a:r>
            <a:r>
              <a:rPr lang="en-US" altLang="zh-TW" dirty="0" smtClean="0">
                <a:latin typeface="Courier New" panose="02070309020205020404" pitchFamily="49" charset="0"/>
              </a:rPr>
              <a:t>14</a:t>
            </a:r>
            <a:r>
              <a:rPr lang="zh-TW" altLang="en-US" dirty="0" smtClean="0">
                <a:latin typeface="Courier New" panose="02070309020205020404" pitchFamily="49" charset="0"/>
              </a:rPr>
              <a:t>億增長至</a:t>
            </a:r>
            <a:r>
              <a:rPr lang="en-US" altLang="zh-TW" dirty="0" smtClean="0">
                <a:latin typeface="Courier New" panose="02070309020205020404" pitchFamily="49" charset="0"/>
              </a:rPr>
              <a:t>2021</a:t>
            </a:r>
            <a:r>
              <a:rPr lang="zh-TW" altLang="en-US" dirty="0" smtClean="0">
                <a:latin typeface="Courier New" panose="02070309020205020404" pitchFamily="49" charset="0"/>
              </a:rPr>
              <a:t>年的近</a:t>
            </a:r>
            <a:r>
              <a:rPr lang="en-US" altLang="zh-TW" dirty="0" smtClean="0">
                <a:latin typeface="Courier New" panose="02070309020205020404" pitchFamily="49" charset="0"/>
              </a:rPr>
              <a:t>19</a:t>
            </a:r>
            <a:r>
              <a:rPr lang="zh-TW" altLang="en-US" dirty="0" smtClean="0">
                <a:latin typeface="Courier New" panose="02070309020205020404" pitchFamily="49" charset="0"/>
              </a:rPr>
              <a:t>億。到</a:t>
            </a:r>
            <a:r>
              <a:rPr lang="en-US" altLang="zh-TW" dirty="0" smtClean="0">
                <a:latin typeface="Courier New" panose="02070309020205020404" pitchFamily="49" charset="0"/>
              </a:rPr>
              <a:t>2021</a:t>
            </a:r>
            <a:r>
              <a:rPr lang="zh-TW" altLang="en-US" dirty="0" smtClean="0">
                <a:latin typeface="Courier New" panose="02070309020205020404" pitchFamily="49" charset="0"/>
              </a:rPr>
              <a:t>年，每月全球互聯網影片觀看時數將達到三萬億分鐘，這相當於每月有長達</a:t>
            </a:r>
            <a:r>
              <a:rPr lang="en-US" altLang="zh-TW" dirty="0" smtClean="0">
                <a:latin typeface="Courier New" panose="02070309020205020404" pitchFamily="49" charset="0"/>
              </a:rPr>
              <a:t>500</a:t>
            </a:r>
            <a:r>
              <a:rPr lang="zh-TW" altLang="en-US" dirty="0" smtClean="0">
                <a:latin typeface="Courier New" panose="02070309020205020404" pitchFamily="49" charset="0"/>
              </a:rPr>
              <a:t>萬年的影片被觀看，或每秒大約有</a:t>
            </a:r>
            <a:r>
              <a:rPr lang="en-US" altLang="zh-TW" dirty="0" smtClean="0">
                <a:latin typeface="Courier New" panose="02070309020205020404" pitchFamily="49" charset="0"/>
              </a:rPr>
              <a:t>100</a:t>
            </a:r>
            <a:r>
              <a:rPr lang="zh-TW" altLang="en-US" dirty="0" smtClean="0">
                <a:latin typeface="Courier New" panose="02070309020205020404" pitchFamily="49" charset="0"/>
              </a:rPr>
              <a:t>萬分鐘的影片被觀看。</a:t>
            </a:r>
            <a:endParaRPr lang="zh-TW" altLang="en-US" dirty="0" smtClean="0"/>
          </a:p>
          <a:p>
            <a:endParaRPr lang="zh-TW" altLang="en-US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A07F9-C4C1-4A6B-943F-DE00166EFF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065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92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5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46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21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50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3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97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81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161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1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5DB14-0714-4574-AD72-5D10DA499D55}" type="datetimeFigureOut">
              <a:rPr lang="zh-TW" altLang="en-US" smtClean="0"/>
              <a:t>2017/11/23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8C41-454E-4325-99C2-215E7431826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40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audio" Target="NULL" TargetMode="External"/><Relationship Id="rId2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mp"/></Relationships>
</file>

<file path=ppt/slides/_rels/slide3.xml.rels><?xml version="1.0" encoding="UTF-8" standalone="yes"?>
<Relationships xmlns="http://schemas.openxmlformats.org/package/2006/relationships"><Relationship Id="rId9" Type="http://schemas.microsoft.com/office/2007/relationships/hdphoto" Target="../media/hdphoto4.wdp"/><Relationship Id="rId20" Type="http://schemas.openxmlformats.org/officeDocument/2006/relationships/image" Target="../media/image17.png"/><Relationship Id="rId21" Type="http://schemas.openxmlformats.org/officeDocument/2006/relationships/image" Target="../media/image18.png"/><Relationship Id="rId10" Type="http://schemas.openxmlformats.org/officeDocument/2006/relationships/image" Target="../media/image12.png"/><Relationship Id="rId11" Type="http://schemas.microsoft.com/office/2007/relationships/hdphoto" Target="../media/hdphoto5.wdp"/><Relationship Id="rId12" Type="http://schemas.openxmlformats.org/officeDocument/2006/relationships/image" Target="../media/image3.tmp"/><Relationship Id="rId13" Type="http://schemas.openxmlformats.org/officeDocument/2006/relationships/image" Target="../media/image13.png"/><Relationship Id="rId14" Type="http://schemas.microsoft.com/office/2007/relationships/hdphoto" Target="../media/hdphoto6.wdp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microsoft.com/office/2007/relationships/hdphoto" Target="../media/hdphoto7.wdp"/><Relationship Id="rId18" Type="http://schemas.openxmlformats.org/officeDocument/2006/relationships/image" Target="../media/image16.png"/><Relationship Id="rId19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mp"/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microsoft.com/office/2007/relationships/hdphoto" Target="../media/hdphoto3.wdp"/><Relationship Id="rId8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mp"/><Relationship Id="rId3" Type="http://schemas.openxmlformats.org/officeDocument/2006/relationships/image" Target="../media/image19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9.wdp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mp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microsoft.com/office/2007/relationships/hdphoto" Target="../media/hdphoto10.wdp"/><Relationship Id="rId5" Type="http://schemas.openxmlformats.org/officeDocument/2006/relationships/image" Target="../media/image25.png"/><Relationship Id="rId6" Type="http://schemas.openxmlformats.org/officeDocument/2006/relationships/image" Target="../media/image26.tmp"/><Relationship Id="rId7" Type="http://schemas.openxmlformats.org/officeDocument/2006/relationships/image" Target="../media/image27.png"/><Relationship Id="rId8" Type="http://schemas.microsoft.com/office/2007/relationships/hdphoto" Target="../media/hdphoto11.wdp"/><Relationship Id="rId9" Type="http://schemas.openxmlformats.org/officeDocument/2006/relationships/image" Target="../media/image28.png"/><Relationship Id="rId10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2693260">
            <a:off x="1789391" y="-865031"/>
            <a:ext cx="8640000" cy="8640000"/>
          </a:xfrm>
          <a:prstGeom prst="rect">
            <a:avLst/>
          </a:prstGeom>
          <a:noFill/>
          <a:ln w="76200">
            <a:solidFill>
              <a:srgbClr val="5D73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 rot="2693260">
            <a:off x="1789391" y="-471883"/>
            <a:ext cx="8640000" cy="8640000"/>
          </a:xfrm>
          <a:prstGeom prst="rect">
            <a:avLst/>
          </a:prstGeom>
          <a:noFill/>
          <a:ln w="76200">
            <a:solidFill>
              <a:srgbClr val="5D73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rot="2693260">
            <a:off x="1789391" y="-1258179"/>
            <a:ext cx="8640000" cy="8640000"/>
          </a:xfrm>
          <a:prstGeom prst="rect">
            <a:avLst/>
          </a:prstGeom>
          <a:noFill/>
          <a:ln w="76200">
            <a:solidFill>
              <a:srgbClr val="5D73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 rot="2693260">
            <a:off x="1789391" y="-1651327"/>
            <a:ext cx="8640000" cy="8640000"/>
          </a:xfrm>
          <a:prstGeom prst="rect">
            <a:avLst/>
          </a:prstGeom>
          <a:noFill/>
          <a:ln w="76200">
            <a:solidFill>
              <a:srgbClr val="5D73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rot="2693260">
            <a:off x="1789391" y="-78735"/>
            <a:ext cx="8640000" cy="8640000"/>
          </a:xfrm>
          <a:prstGeom prst="rect">
            <a:avLst/>
          </a:prstGeom>
          <a:noFill/>
          <a:ln w="76200">
            <a:solidFill>
              <a:srgbClr val="5D73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2693260">
            <a:off x="1789391" y="-2044475"/>
            <a:ext cx="8640000" cy="8640000"/>
          </a:xfrm>
          <a:prstGeom prst="rect">
            <a:avLst/>
          </a:prstGeom>
          <a:noFill/>
          <a:ln w="76200">
            <a:solidFill>
              <a:srgbClr val="5D73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 rot="2693260">
            <a:off x="1789391" y="314413"/>
            <a:ext cx="8640000" cy="8640000"/>
          </a:xfrm>
          <a:prstGeom prst="rect">
            <a:avLst/>
          </a:prstGeom>
          <a:noFill/>
          <a:ln w="76200">
            <a:solidFill>
              <a:srgbClr val="5D73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 rot="2693260">
            <a:off x="1789391" y="707565"/>
            <a:ext cx="8640000" cy="8640000"/>
          </a:xfrm>
          <a:prstGeom prst="rect">
            <a:avLst/>
          </a:prstGeom>
          <a:noFill/>
          <a:ln w="76200">
            <a:solidFill>
              <a:srgbClr val="5D73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 rot="2693260">
            <a:off x="1789391" y="-2437623"/>
            <a:ext cx="8640000" cy="8640000"/>
          </a:xfrm>
          <a:prstGeom prst="rect">
            <a:avLst/>
          </a:prstGeom>
          <a:noFill/>
          <a:ln w="76200">
            <a:solidFill>
              <a:srgbClr val="5D73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670" y="1737058"/>
            <a:ext cx="8370660" cy="3383884"/>
          </a:xfrm>
          <a:prstGeom prst="rect">
            <a:avLst/>
          </a:prstGeom>
        </p:spPr>
      </p:pic>
      <p:pic>
        <p:nvPicPr>
          <p:cNvPr id="19" name="Opening Theme 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" end="68160"/>
                  <p14:fade out="2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545" y="61167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9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404"/>
          <a:stretch/>
        </p:blipFill>
        <p:spPr>
          <a:xfrm>
            <a:off x="2001083" y="403941"/>
            <a:ext cx="8189833" cy="50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0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5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53740"/>
            <a:ext cx="12192000" cy="340304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984672" y="10190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產品核心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69275" y="2563090"/>
            <a:ext cx="554182" cy="1440873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021" y="2621806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痛點描述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1582398" y="6151418"/>
            <a:ext cx="554182" cy="568037"/>
          </a:xfrm>
          <a:prstGeom prst="roundRect">
            <a:avLst/>
          </a:prstGeom>
          <a:solidFill>
            <a:srgbClr val="5D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498764" y="809793"/>
            <a:ext cx="11208327" cy="7336679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1725307" y="6173826"/>
            <a:ext cx="393056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6602320" y="1365401"/>
            <a:ext cx="4458612" cy="3476768"/>
            <a:chOff x="1441296" y="1473622"/>
            <a:chExt cx="4458612" cy="3476768"/>
          </a:xfrm>
        </p:grpSpPr>
        <p:sp>
          <p:nvSpPr>
            <p:cNvPr id="12" name="文字方塊 11"/>
            <p:cNvSpPr txBox="1"/>
            <p:nvPr/>
          </p:nvSpPr>
          <p:spPr>
            <a:xfrm>
              <a:off x="1441296" y="1473622"/>
              <a:ext cx="44586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8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傳統直播串流業者經營模式</a:t>
              </a:r>
              <a:endPara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4" name="圖片 13" descr="畫面剪輯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7628" y="2701670"/>
              <a:ext cx="2019389" cy="1790446"/>
            </a:xfrm>
            <a:prstGeom prst="rect">
              <a:avLst/>
            </a:prstGeom>
          </p:spPr>
        </p:pic>
        <p:sp>
          <p:nvSpPr>
            <p:cNvPr id="16" name="文字方塊 15"/>
            <p:cNvSpPr txBox="1"/>
            <p:nvPr/>
          </p:nvSpPr>
          <p:spPr>
            <a:xfrm>
              <a:off x="1587628" y="4550280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硬體設備要求高</a:t>
              </a:r>
              <a:endPara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30" name="Picture 6" descr="「speed icon」的圖片搜尋結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284" y="2991576"/>
              <a:ext cx="1403995" cy="1403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文字方塊 17"/>
            <p:cNvSpPr txBox="1"/>
            <p:nvPr/>
          </p:nvSpPr>
          <p:spPr>
            <a:xfrm>
              <a:off x="4279747" y="4522462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頻寬使用高</a:t>
              </a:r>
              <a:endPara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2100718" y="137783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家庭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頻寬閒置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879971" y="2011663"/>
            <a:ext cx="10418618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/>
          <p:cNvSpPr/>
          <p:nvPr/>
        </p:nvSpPr>
        <p:spPr>
          <a:xfrm>
            <a:off x="8221744" y="6025066"/>
            <a:ext cx="1620957" cy="671980"/>
          </a:xfrm>
          <a:prstGeom prst="roundRect">
            <a:avLst/>
          </a:prstGeom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8161289" y="5645459"/>
            <a:ext cx="1664652" cy="616638"/>
            <a:chOff x="8178049" y="5980705"/>
            <a:chExt cx="1664652" cy="616638"/>
          </a:xfrm>
        </p:grpSpPr>
        <p:sp>
          <p:nvSpPr>
            <p:cNvPr id="21" name="圓角矩形 20"/>
            <p:cNvSpPr/>
            <p:nvPr/>
          </p:nvSpPr>
          <p:spPr>
            <a:xfrm>
              <a:off x="8178049" y="5980705"/>
              <a:ext cx="1664652" cy="616638"/>
            </a:xfrm>
            <a:prstGeom prst="roundRect">
              <a:avLst>
                <a:gd name="adj" fmla="val 32394"/>
              </a:avLst>
            </a:prstGeom>
            <a:solidFill>
              <a:srgbClr val="FFB685"/>
            </a:solidFill>
            <a:ln w="38100">
              <a:solidFill>
                <a:srgbClr val="FF7A1E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8221744" y="6047087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成本高昂</a:t>
              </a: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2477020" y="5645459"/>
            <a:ext cx="1664652" cy="616638"/>
            <a:chOff x="2493328" y="6033619"/>
            <a:chExt cx="1664652" cy="616638"/>
          </a:xfrm>
        </p:grpSpPr>
        <p:sp>
          <p:nvSpPr>
            <p:cNvPr id="26" name="圓角矩形 25"/>
            <p:cNvSpPr/>
            <p:nvPr/>
          </p:nvSpPr>
          <p:spPr>
            <a:xfrm>
              <a:off x="2493328" y="6033619"/>
              <a:ext cx="1664652" cy="616638"/>
            </a:xfrm>
            <a:prstGeom prst="roundRect">
              <a:avLst>
                <a:gd name="adj" fmla="val 32394"/>
              </a:avLst>
            </a:prstGeom>
            <a:solidFill>
              <a:srgbClr val="84B4E0"/>
            </a:solidFill>
            <a:ln w="38100">
              <a:solidFill>
                <a:srgbClr val="2770B3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2537023" y="6096729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8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資源浪</a:t>
              </a:r>
              <a:r>
                <a: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費</a:t>
              </a:r>
              <a:endPara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左-右雙向箭號 24"/>
          <p:cNvSpPr/>
          <p:nvPr/>
        </p:nvSpPr>
        <p:spPr>
          <a:xfrm>
            <a:off x="5747332" y="5717586"/>
            <a:ext cx="994193" cy="544511"/>
          </a:xfrm>
          <a:prstGeom prst="leftRightArrow">
            <a:avLst>
              <a:gd name="adj1" fmla="val 44910"/>
              <a:gd name="adj2" fmla="val 60178"/>
            </a:avLst>
          </a:prstGeom>
          <a:solidFill>
            <a:srgbClr val="FAF33E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575812" y="461152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閒置時間長</a:t>
            </a:r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520715" y="2699685"/>
            <a:ext cx="1499109" cy="149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5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圓角矩形 10"/>
          <p:cNvSpPr/>
          <p:nvPr/>
        </p:nvSpPr>
        <p:spPr>
          <a:xfrm>
            <a:off x="11582398" y="6151418"/>
            <a:ext cx="554182" cy="568037"/>
          </a:xfrm>
          <a:prstGeom prst="roundRect">
            <a:avLst/>
          </a:prstGeom>
          <a:solidFill>
            <a:srgbClr val="5D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69275" y="4156361"/>
            <a:ext cx="554182" cy="1440873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69275" y="2563090"/>
            <a:ext cx="554182" cy="1440873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498764" y="809794"/>
            <a:ext cx="11208327" cy="7336679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021" y="2621806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577" y="4215077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產品描述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1725307" y="6173826"/>
            <a:ext cx="393056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992679" y="3106028"/>
            <a:ext cx="1107996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endPara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648318" y="11418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傳統直播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</a:t>
            </a:r>
          </a:p>
        </p:txBody>
      </p:sp>
      <p:cxnSp>
        <p:nvCxnSpPr>
          <p:cNvPr id="18" name="直線接點 17"/>
          <p:cNvCxnSpPr/>
          <p:nvPr/>
        </p:nvCxnSpPr>
        <p:spPr>
          <a:xfrm>
            <a:off x="838200" y="1718453"/>
            <a:ext cx="10418618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內容版面配置區 1" descr="通訊大賽-申請書.pdf - Adobe Acrobat Reader DC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61" y="-4588507"/>
            <a:ext cx="8082727" cy="4351338"/>
          </a:xfrm>
        </p:spPr>
      </p:pic>
      <p:grpSp>
        <p:nvGrpSpPr>
          <p:cNvPr id="16" name="群組 15"/>
          <p:cNvGrpSpPr/>
          <p:nvPr/>
        </p:nvGrpSpPr>
        <p:grpSpPr>
          <a:xfrm>
            <a:off x="5159241" y="1665060"/>
            <a:ext cx="1887371" cy="1723461"/>
            <a:chOff x="-266081" y="-1839358"/>
            <a:chExt cx="8411604" cy="8411604"/>
          </a:xfrm>
        </p:grpSpPr>
        <p:pic>
          <p:nvPicPr>
            <p:cNvPr id="1032" name="Picture 8" descr="相關圖片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69" b="90846" l="10000" r="90000">
                          <a14:foregroundMark x1="39923" y1="20692" x2="39923" y2="20692"/>
                          <a14:foregroundMark x1="42846" y1="24846" x2="42846" y2="24846"/>
                          <a14:foregroundMark x1="34308" y1="21077" x2="34308" y2="21077"/>
                          <a14:foregroundMark x1="34308" y1="34385" x2="34308" y2="34385"/>
                          <a14:foregroundMark x1="37615" y1="30769" x2="37615" y2="30769"/>
                          <a14:foregroundMark x1="33154" y1="29462" x2="33154" y2="29462"/>
                          <a14:foregroundMark x1="37615" y1="40154" x2="37615" y2="40154"/>
                          <a14:foregroundMark x1="40692" y1="42154" x2="40692" y2="42154"/>
                          <a14:foregroundMark x1="39538" y1="14308" x2="39538" y2="14308"/>
                          <a14:foregroundMark x1="36769" y1="17615" x2="36769" y2="17615"/>
                          <a14:foregroundMark x1="33000" y1="24846" x2="33000" y2="24846"/>
                          <a14:foregroundMark x1="33615" y1="32385" x2="33615" y2="32385"/>
                          <a14:foregroundMark x1="39231" y1="42154" x2="33615" y2="34385"/>
                          <a14:foregroundMark x1="38385" y1="22385" x2="37615" y2="28769"/>
                          <a14:foregroundMark x1="43000" y1="24846" x2="42385" y2="32077"/>
                          <a14:foregroundMark x1="56846" y1="23846" x2="57000" y2="29769"/>
                          <a14:foregroundMark x1="61308" y1="22538" x2="61615" y2="29462"/>
                          <a14:foregroundMark x1="66385" y1="22846" x2="67231" y2="30462"/>
                          <a14:foregroundMark x1="60000" y1="13769" x2="65385" y2="19538"/>
                          <a14:foregroundMark x1="66231" y1="32231" x2="61462" y2="414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081" y="-1839358"/>
              <a:ext cx="8411604" cy="8411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矩形 13"/>
            <p:cNvSpPr/>
            <p:nvPr/>
          </p:nvSpPr>
          <p:spPr>
            <a:xfrm rot="20170041">
              <a:off x="2905780" y="521537"/>
              <a:ext cx="147260" cy="610082"/>
            </a:xfrm>
            <a:prstGeom prst="rect">
              <a:avLst/>
            </a:prstGeom>
            <a:solidFill>
              <a:srgbClr val="97CDFB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 rot="20087688">
              <a:off x="2887275" y="823453"/>
              <a:ext cx="184270" cy="350870"/>
            </a:xfrm>
            <a:prstGeom prst="rect">
              <a:avLst/>
            </a:prstGeom>
            <a:solidFill>
              <a:srgbClr val="97CDFB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 rot="19909549">
              <a:off x="2571181" y="1043613"/>
              <a:ext cx="228707" cy="350870"/>
            </a:xfrm>
            <a:prstGeom prst="rect">
              <a:avLst/>
            </a:prstGeom>
            <a:solidFill>
              <a:srgbClr val="BEE1FF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 rot="2309899">
              <a:off x="4969224" y="1252097"/>
              <a:ext cx="228707" cy="350870"/>
            </a:xfrm>
            <a:prstGeom prst="rect">
              <a:avLst/>
            </a:prstGeom>
            <a:solidFill>
              <a:srgbClr val="BEE1FF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1292396">
              <a:off x="5127944" y="991669"/>
              <a:ext cx="228707" cy="350870"/>
            </a:xfrm>
            <a:prstGeom prst="rect">
              <a:avLst/>
            </a:prstGeom>
            <a:solidFill>
              <a:srgbClr val="BEE1FF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721279">
              <a:off x="5210151" y="714452"/>
              <a:ext cx="228707" cy="350870"/>
            </a:xfrm>
            <a:prstGeom prst="rect">
              <a:avLst/>
            </a:prstGeom>
            <a:solidFill>
              <a:srgbClr val="BEE1FF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1288105">
              <a:off x="4802194" y="713882"/>
              <a:ext cx="228707" cy="350870"/>
            </a:xfrm>
            <a:prstGeom prst="rect">
              <a:avLst/>
            </a:prstGeom>
            <a:solidFill>
              <a:srgbClr val="97CDFB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807116">
              <a:off x="4735549" y="895990"/>
              <a:ext cx="228707" cy="350870"/>
            </a:xfrm>
            <a:prstGeom prst="rect">
              <a:avLst/>
            </a:prstGeom>
            <a:solidFill>
              <a:srgbClr val="97CDFB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620899">
              <a:off x="4449732" y="507136"/>
              <a:ext cx="228707" cy="350870"/>
            </a:xfrm>
            <a:prstGeom prst="rect">
              <a:avLst/>
            </a:prstGeom>
            <a:solidFill>
              <a:srgbClr val="68B4F2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20917167">
              <a:off x="3193955" y="488385"/>
              <a:ext cx="228707" cy="350870"/>
            </a:xfrm>
            <a:prstGeom prst="rect">
              <a:avLst/>
            </a:prstGeom>
            <a:solidFill>
              <a:srgbClr val="68B4F2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2732702">
              <a:off x="3666794" y="96330"/>
              <a:ext cx="51469" cy="390877"/>
            </a:xfrm>
            <a:prstGeom prst="rect">
              <a:avLst/>
            </a:prstGeom>
            <a:solidFill>
              <a:srgbClr val="0EA2AC"/>
            </a:solidFill>
            <a:effectLst>
              <a:softEdge rad="12700"/>
            </a:effectLst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rot="8139964">
              <a:off x="4169955" y="97962"/>
              <a:ext cx="45719" cy="396000"/>
            </a:xfrm>
            <a:prstGeom prst="rect">
              <a:avLst/>
            </a:prstGeom>
            <a:solidFill>
              <a:srgbClr val="0EA2AC"/>
            </a:solidFill>
            <a:effectLst>
              <a:softEdge rad="12700"/>
            </a:effectLst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 rot="8139964">
              <a:off x="3485179" y="1797467"/>
              <a:ext cx="47803" cy="238384"/>
            </a:xfrm>
            <a:prstGeom prst="rect">
              <a:avLst/>
            </a:prstGeom>
            <a:solidFill>
              <a:srgbClr val="1F2545"/>
            </a:solidFill>
            <a:effectLst>
              <a:softEdge rad="12700"/>
            </a:effectLst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8139964">
              <a:off x="4373350" y="2507732"/>
              <a:ext cx="47803" cy="612000"/>
            </a:xfrm>
            <a:prstGeom prst="rect">
              <a:avLst/>
            </a:prstGeom>
            <a:solidFill>
              <a:srgbClr val="1F2545"/>
            </a:solidFill>
            <a:effectLst>
              <a:softEdge rad="12700"/>
            </a:effectLst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rot="8102997">
              <a:off x="3812167" y="3731138"/>
              <a:ext cx="45719" cy="1800000"/>
            </a:xfrm>
            <a:prstGeom prst="rect">
              <a:avLst/>
            </a:prstGeom>
            <a:solidFill>
              <a:srgbClr val="1F2545"/>
            </a:solidFill>
            <a:effectLst/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rot="2758186">
              <a:off x="4044236" y="3840749"/>
              <a:ext cx="67499" cy="1594438"/>
            </a:xfrm>
            <a:prstGeom prst="rect">
              <a:avLst/>
            </a:prstGeom>
            <a:solidFill>
              <a:srgbClr val="1F2545"/>
            </a:solidFill>
            <a:effectLst/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392925">
              <a:off x="3072975" y="4063228"/>
              <a:ext cx="153370" cy="1594438"/>
            </a:xfrm>
            <a:prstGeom prst="rect">
              <a:avLst/>
            </a:prstGeom>
            <a:solidFill>
              <a:srgbClr val="1F2545"/>
            </a:solidFill>
            <a:effectLst/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9117556" y="3108514"/>
            <a:ext cx="1107996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</a:t>
            </a:r>
            <a:endPara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898631" y="1317630"/>
            <a:ext cx="2520000" cy="252000"/>
          </a:xfrm>
          <a:prstGeom prst="rect">
            <a:avLst/>
          </a:prstGeom>
          <a:solidFill>
            <a:srgbClr val="D6F8D6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819050" y="1115277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Dandelion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5823606" y="1146055"/>
            <a:ext cx="561820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984672" y="10190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運作模式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8" name="Picture 4" descr="「computer icon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427" y="487679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群組 38"/>
          <p:cNvGrpSpPr/>
          <p:nvPr/>
        </p:nvGrpSpPr>
        <p:grpSpPr>
          <a:xfrm>
            <a:off x="8899366" y="5174384"/>
            <a:ext cx="1549180" cy="1187866"/>
            <a:chOff x="5983416" y="1131377"/>
            <a:chExt cx="4762500" cy="2790825"/>
          </a:xfrm>
        </p:grpSpPr>
        <p:pic>
          <p:nvPicPr>
            <p:cNvPr id="1034" name="Picture 10" descr="「機上盒」的圖片搜尋結果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98" b="98976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416" y="1131377"/>
              <a:ext cx="4762500" cy="2790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平行四邊形 37"/>
            <p:cNvSpPr/>
            <p:nvPr/>
          </p:nvSpPr>
          <p:spPr>
            <a:xfrm rot="804939">
              <a:off x="6272896" y="2287281"/>
              <a:ext cx="1678295" cy="180000"/>
            </a:xfrm>
            <a:prstGeom prst="parallelogram">
              <a:avLst>
                <a:gd name="adj" fmla="val 94369"/>
              </a:avLst>
            </a:prstGeom>
            <a:solidFill>
              <a:srgbClr val="131F1D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</p:grpSp>
      <p:sp>
        <p:nvSpPr>
          <p:cNvPr id="53" name="文字方塊 52"/>
          <p:cNvSpPr txBox="1"/>
          <p:nvPr/>
        </p:nvSpPr>
        <p:spPr>
          <a:xfrm>
            <a:off x="8755692" y="6280959"/>
            <a:ext cx="1836528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機上盒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(Box)</a:t>
            </a:r>
            <a:endParaRPr lang="zh-TW" altLang="en-US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群組 43"/>
          <p:cNvGrpSpPr/>
          <p:nvPr/>
        </p:nvGrpSpPr>
        <p:grpSpPr>
          <a:xfrm>
            <a:off x="7506193" y="2150770"/>
            <a:ext cx="665066" cy="673178"/>
            <a:chOff x="6309504" y="2108438"/>
            <a:chExt cx="1216704" cy="1104967"/>
          </a:xfrm>
        </p:grpSpPr>
        <p:pic>
          <p:nvPicPr>
            <p:cNvPr id="1038" name="Picture 14" descr="相關圖片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bg2">
                  <a:lumMod val="9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319" y="2519838"/>
              <a:ext cx="649889" cy="652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4" descr="相關圖片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bg2">
                  <a:lumMod val="9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8422" y="2108438"/>
              <a:ext cx="649889" cy="652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4" descr="相關圖片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bg2">
                  <a:lumMod val="9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09504" y="2561016"/>
              <a:ext cx="649889" cy="652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右彎箭號 44"/>
          <p:cNvSpPr/>
          <p:nvPr/>
        </p:nvSpPr>
        <p:spPr>
          <a:xfrm rot="10800000" flipH="1">
            <a:off x="2475072" y="3708901"/>
            <a:ext cx="2905819" cy="2535535"/>
          </a:xfrm>
          <a:prstGeom prst="bentArrow">
            <a:avLst>
              <a:gd name="adj1" fmla="val 5437"/>
              <a:gd name="adj2" fmla="val 9357"/>
              <a:gd name="adj3" fmla="val 22895"/>
              <a:gd name="adj4" fmla="val 22352"/>
            </a:avLst>
          </a:prstGeom>
          <a:solidFill>
            <a:srgbClr val="7FC6A4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pic>
        <p:nvPicPr>
          <p:cNvPr id="60" name="圖片 59" descr="畫面剪輯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" y="7528965"/>
            <a:ext cx="12192000" cy="3403042"/>
          </a:xfrm>
          <a:prstGeom prst="rect">
            <a:avLst/>
          </a:prstGeom>
        </p:spPr>
      </p:pic>
      <p:sp>
        <p:nvSpPr>
          <p:cNvPr id="51" name="向左箭號 50"/>
          <p:cNvSpPr/>
          <p:nvPr/>
        </p:nvSpPr>
        <p:spPr>
          <a:xfrm>
            <a:off x="6799386" y="5806117"/>
            <a:ext cx="1956306" cy="432000"/>
          </a:xfrm>
          <a:prstGeom prst="leftArrow">
            <a:avLst>
              <a:gd name="adj1" fmla="val 34991"/>
              <a:gd name="adj2" fmla="val 125118"/>
            </a:avLst>
          </a:prstGeom>
          <a:solidFill>
            <a:srgbClr val="7FC6A4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cxnSp>
        <p:nvCxnSpPr>
          <p:cNvPr id="54" name="直線接點 53"/>
          <p:cNvCxnSpPr/>
          <p:nvPr/>
        </p:nvCxnSpPr>
        <p:spPr>
          <a:xfrm>
            <a:off x="9695914" y="3628946"/>
            <a:ext cx="2402" cy="1584808"/>
          </a:xfrm>
          <a:prstGeom prst="line">
            <a:avLst/>
          </a:prstGeom>
          <a:ln w="76200">
            <a:solidFill>
              <a:srgbClr val="7FC6A4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/>
          <p:cNvSpPr txBox="1"/>
          <p:nvPr/>
        </p:nvSpPr>
        <p:spPr>
          <a:xfrm>
            <a:off x="5495754" y="3178058"/>
            <a:ext cx="1210588" cy="400110"/>
          </a:xfrm>
          <a:prstGeom prst="rect">
            <a:avLst/>
          </a:prstGeom>
          <a:solidFill>
            <a:schemeClr val="bg1"/>
          </a:solidFill>
        </p:spPr>
        <p:txBody>
          <a:bodyPr vert="horz"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電信業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</a:t>
            </a:r>
            <a:endPara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7420159" y="2742366"/>
            <a:ext cx="2074467" cy="423781"/>
            <a:chOff x="7421440" y="2778915"/>
            <a:chExt cx="2074467" cy="423781"/>
          </a:xfrm>
        </p:grpSpPr>
        <p:sp>
          <p:nvSpPr>
            <p:cNvPr id="62" name="矩形 61"/>
            <p:cNvSpPr/>
            <p:nvPr/>
          </p:nvSpPr>
          <p:spPr>
            <a:xfrm rot="21300109">
              <a:off x="8639575" y="2824579"/>
              <a:ext cx="443679" cy="241200"/>
            </a:xfrm>
            <a:prstGeom prst="rect">
              <a:avLst/>
            </a:prstGeom>
            <a:solidFill>
              <a:srgbClr val="FECCAB"/>
            </a:solidFill>
            <a:ln>
              <a:solidFill>
                <a:srgbClr val="131F1D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 rot="21300109">
              <a:off x="9052228" y="2789678"/>
              <a:ext cx="443679" cy="241200"/>
            </a:xfrm>
            <a:prstGeom prst="rect">
              <a:avLst/>
            </a:prstGeom>
            <a:solidFill>
              <a:srgbClr val="FECCAB"/>
            </a:solidFill>
            <a:ln>
              <a:solidFill>
                <a:srgbClr val="131F1D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pic>
          <p:nvPicPr>
            <p:cNvPr id="1044" name="Picture 20" descr="「手托舉」的圖片搜尋結果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143" b="89143" l="0" r="987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1440" y="2778915"/>
              <a:ext cx="1291409" cy="423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矩形 76"/>
            <p:cNvSpPr/>
            <p:nvPr/>
          </p:nvSpPr>
          <p:spPr>
            <a:xfrm rot="21300109">
              <a:off x="8854790" y="2810370"/>
              <a:ext cx="443679" cy="230400"/>
            </a:xfrm>
            <a:prstGeom prst="rect">
              <a:avLst/>
            </a:prstGeom>
            <a:solidFill>
              <a:srgbClr val="FECCAB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</p:grpSp>
      <p:pic>
        <p:nvPicPr>
          <p:cNvPr id="40" name="Picture 6" descr="「server icon」的圖片搜尋結果"/>
          <p:cNvPicPr>
            <a:picLocks noChangeAspect="1" noChangeArrowheads="1"/>
          </p:cNvPicPr>
          <p:nvPr/>
        </p:nvPicPr>
        <p:blipFill>
          <a:blip r:embed="rId1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304" y="2024501"/>
            <a:ext cx="869342" cy="108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群組 78"/>
          <p:cNvGrpSpPr/>
          <p:nvPr/>
        </p:nvGrpSpPr>
        <p:grpSpPr>
          <a:xfrm flipH="1">
            <a:off x="2838951" y="2736321"/>
            <a:ext cx="2074467" cy="423781"/>
            <a:chOff x="7421440" y="2778915"/>
            <a:chExt cx="2074467" cy="423781"/>
          </a:xfrm>
        </p:grpSpPr>
        <p:sp>
          <p:nvSpPr>
            <p:cNvPr id="80" name="矩形 79"/>
            <p:cNvSpPr/>
            <p:nvPr/>
          </p:nvSpPr>
          <p:spPr>
            <a:xfrm rot="21300109">
              <a:off x="8639575" y="2824579"/>
              <a:ext cx="443679" cy="241200"/>
            </a:xfrm>
            <a:prstGeom prst="rect">
              <a:avLst/>
            </a:prstGeom>
            <a:solidFill>
              <a:srgbClr val="FECCAB"/>
            </a:solidFill>
            <a:ln>
              <a:solidFill>
                <a:srgbClr val="131F1D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 rot="21300109">
              <a:off x="9052228" y="2789678"/>
              <a:ext cx="443679" cy="241200"/>
            </a:xfrm>
            <a:prstGeom prst="rect">
              <a:avLst/>
            </a:prstGeom>
            <a:solidFill>
              <a:srgbClr val="FECCAB"/>
            </a:solidFill>
            <a:ln>
              <a:solidFill>
                <a:srgbClr val="131F1D"/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pic>
          <p:nvPicPr>
            <p:cNvPr id="82" name="Picture 20" descr="「手托舉」的圖片搜尋結果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143" b="89143" l="0" r="9876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1440" y="2778915"/>
              <a:ext cx="1291409" cy="423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矩形 82"/>
            <p:cNvSpPr/>
            <p:nvPr/>
          </p:nvSpPr>
          <p:spPr>
            <a:xfrm rot="21300109">
              <a:off x="8854790" y="2810370"/>
              <a:ext cx="443679" cy="230400"/>
            </a:xfrm>
            <a:prstGeom prst="rect">
              <a:avLst/>
            </a:prstGeom>
            <a:solidFill>
              <a:srgbClr val="FECCAB"/>
            </a:solidFill>
            <a:ln>
              <a:noFill/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</p:grpSp>
      <p:pic>
        <p:nvPicPr>
          <p:cNvPr id="1030" name="Picture 6" descr="「server icon」的圖片搜尋結果"/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27427" y="2022015"/>
            <a:ext cx="869342" cy="108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「鈔票 卡通」的圖片搜尋結果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85" b="89862" l="2615" r="963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809" y="1886541"/>
            <a:ext cx="1114727" cy="11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文字方塊 83"/>
          <p:cNvSpPr txBox="1"/>
          <p:nvPr/>
        </p:nvSpPr>
        <p:spPr>
          <a:xfrm>
            <a:off x="7494995" y="5537050"/>
            <a:ext cx="1103187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N*K GB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46" name="Picture 22" descr="「檔案icon」的圖片搜尋結果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674" y="4643326"/>
            <a:ext cx="1452545" cy="145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文字方塊 54"/>
          <p:cNvSpPr txBox="1"/>
          <p:nvPr/>
        </p:nvSpPr>
        <p:spPr>
          <a:xfrm>
            <a:off x="3173056" y="5580794"/>
            <a:ext cx="1103187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N*K GB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6" name="Picture 22" descr="「檔案icon」的圖片搜尋結果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86" y="4038752"/>
            <a:ext cx="762047" cy="76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文字方塊 68"/>
          <p:cNvSpPr txBox="1"/>
          <p:nvPr/>
        </p:nvSpPr>
        <p:spPr>
          <a:xfrm>
            <a:off x="8846686" y="4298590"/>
            <a:ext cx="772969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K GB</a:t>
            </a:r>
            <a:endParaRPr lang="zh-TW" altLang="en-US" sz="2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0845" y="4541904"/>
            <a:ext cx="793699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463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5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圓角矩形 8"/>
          <p:cNvSpPr/>
          <p:nvPr/>
        </p:nvSpPr>
        <p:spPr>
          <a:xfrm>
            <a:off x="69275" y="2364133"/>
            <a:ext cx="554182" cy="2120561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1582398" y="6151418"/>
            <a:ext cx="554182" cy="568037"/>
          </a:xfrm>
          <a:prstGeom prst="roundRect">
            <a:avLst/>
          </a:prstGeom>
          <a:solidFill>
            <a:srgbClr val="5D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498764" y="969819"/>
            <a:ext cx="11208327" cy="7176654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98764" y="809794"/>
            <a:ext cx="11208327" cy="7336679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725307" y="6173826"/>
            <a:ext cx="393056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84672" y="10190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獲利能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力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2452869"/>
            <a:ext cx="553998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頻寬成本估算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2158"/>
            <a:ext cx="12192000" cy="3403042"/>
          </a:xfrm>
          <a:prstGeom prst="rect">
            <a:avLst/>
          </a:prstGeom>
        </p:spPr>
      </p:pic>
      <p:cxnSp>
        <p:nvCxnSpPr>
          <p:cNvPr id="44" name="直線接點 43"/>
          <p:cNvCxnSpPr/>
          <p:nvPr/>
        </p:nvCxnSpPr>
        <p:spPr>
          <a:xfrm>
            <a:off x="838200" y="1718453"/>
            <a:ext cx="10418618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709942" y="1169843"/>
            <a:ext cx="10772116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每人持續觀看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個月    觀眾所需頻寬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1Mb/s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計費方式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0.14USD/GB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匯率：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1:30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右箭头 4"/>
          <p:cNvSpPr/>
          <p:nvPr/>
        </p:nvSpPr>
        <p:spPr>
          <a:xfrm>
            <a:off x="482577" y="4134672"/>
            <a:ext cx="9474140" cy="357956"/>
          </a:xfrm>
          <a:prstGeom prst="rightArrow">
            <a:avLst/>
          </a:prstGeom>
          <a:solidFill>
            <a:srgbClr val="5550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2400" kern="0">
              <a:solidFill>
                <a:sysClr val="windowText" lastClr="000000"/>
              </a:solidFill>
              <a:cs typeface="微软雅黑"/>
              <a:sym typeface="+mn-lt"/>
            </a:endParaRPr>
          </a:p>
        </p:txBody>
      </p:sp>
      <p:sp>
        <p:nvSpPr>
          <p:cNvPr id="47" name="圆角右箭头 5"/>
          <p:cNvSpPr/>
          <p:nvPr/>
        </p:nvSpPr>
        <p:spPr>
          <a:xfrm rot="5400000" flipH="1">
            <a:off x="3204573" y="884876"/>
            <a:ext cx="586770" cy="5946360"/>
          </a:xfrm>
          <a:prstGeom prst="bentArrow">
            <a:avLst/>
          </a:prstGeom>
          <a:solidFill>
            <a:srgbClr val="7FC6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2400" kern="0">
              <a:solidFill>
                <a:srgbClr val="000000"/>
              </a:solidFill>
              <a:cs typeface="微软雅黑"/>
              <a:sym typeface="+mn-lt"/>
            </a:endParaRPr>
          </a:p>
        </p:txBody>
      </p:sp>
      <p:sp>
        <p:nvSpPr>
          <p:cNvPr id="48" name="圆角右箭头 6"/>
          <p:cNvSpPr/>
          <p:nvPr/>
        </p:nvSpPr>
        <p:spPr>
          <a:xfrm rot="16200000" flipH="1" flipV="1">
            <a:off x="3112460" y="1897018"/>
            <a:ext cx="586770" cy="5762127"/>
          </a:xfrm>
          <a:prstGeom prst="bentArrow">
            <a:avLst/>
          </a:prstGeom>
          <a:solidFill>
            <a:srgbClr val="FAF3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2400" kern="0">
              <a:solidFill>
                <a:srgbClr val="000000"/>
              </a:solidFill>
              <a:cs typeface="微软雅黑"/>
              <a:sym typeface="+mn-lt"/>
            </a:endParaRPr>
          </a:p>
        </p:txBody>
      </p:sp>
      <p:sp>
        <p:nvSpPr>
          <p:cNvPr id="49" name="圆角右箭头 7"/>
          <p:cNvSpPr/>
          <p:nvPr/>
        </p:nvSpPr>
        <p:spPr>
          <a:xfrm rot="5400000" flipH="1">
            <a:off x="2045067" y="2044374"/>
            <a:ext cx="586775" cy="3627355"/>
          </a:xfrm>
          <a:prstGeom prst="bentArrow">
            <a:avLst/>
          </a:prstGeom>
          <a:solidFill>
            <a:srgbClr val="7FC6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2400" kern="0">
              <a:solidFill>
                <a:srgbClr val="000000"/>
              </a:solidFill>
              <a:cs typeface="微软雅黑"/>
              <a:sym typeface="+mn-lt"/>
            </a:endParaRPr>
          </a:p>
        </p:txBody>
      </p:sp>
      <p:sp>
        <p:nvSpPr>
          <p:cNvPr id="50" name="文本框 9"/>
          <p:cNvSpPr txBox="1"/>
          <p:nvPr/>
        </p:nvSpPr>
        <p:spPr>
          <a:xfrm>
            <a:off x="5357665" y="3134242"/>
            <a:ext cx="232619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defTabSz="914309">
              <a:defRPr sz="2400" b="1" kern="0">
                <a:solidFill>
                  <a:srgbClr val="FF0000"/>
                </a:solidFill>
                <a:cs typeface="微软雅黑"/>
              </a:defRPr>
            </a:lvl1pPr>
          </a:lstStyle>
          <a:p>
            <a:r>
              <a:rPr lang="en-US" altLang="zh-TW" dirty="0">
                <a:solidFill>
                  <a:srgbClr val="C00000"/>
                </a:solidFill>
              </a:rPr>
              <a:t>$13,608,000</a:t>
            </a:r>
            <a:endParaRPr lang="zh-CN" altLang="en-US" dirty="0">
              <a:solidFill>
                <a:srgbClr val="C00000"/>
              </a:solidFill>
              <a:sym typeface="+mn-lt"/>
            </a:endParaRPr>
          </a:p>
        </p:txBody>
      </p:sp>
      <p:sp>
        <p:nvSpPr>
          <p:cNvPr id="51" name="圆角右箭头 11"/>
          <p:cNvSpPr/>
          <p:nvPr/>
        </p:nvSpPr>
        <p:spPr>
          <a:xfrm rot="5400000" flipH="1">
            <a:off x="1022886" y="3066554"/>
            <a:ext cx="586773" cy="1582987"/>
          </a:xfrm>
          <a:prstGeom prst="bentArrow">
            <a:avLst/>
          </a:prstGeom>
          <a:solidFill>
            <a:srgbClr val="7FC6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2400" kern="0" dirty="0">
              <a:solidFill>
                <a:srgbClr val="000000"/>
              </a:solidFill>
              <a:cs typeface="微软雅黑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134589" y="3135824"/>
            <a:ext cx="17870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/>
            <a:r>
              <a:rPr lang="en-US" altLang="zh-TW" sz="2400" b="1" kern="0" dirty="0">
                <a:solidFill>
                  <a:srgbClr val="C00000"/>
                </a:solidFill>
                <a:cs typeface="微软雅黑"/>
                <a:sym typeface="+mn-lt"/>
              </a:rPr>
              <a:t>$1,360,800</a:t>
            </a:r>
            <a:endParaRPr lang="en-US" altLang="zh-CN" sz="2400" b="1" kern="0" dirty="0">
              <a:solidFill>
                <a:srgbClr val="C00000"/>
              </a:solidFill>
              <a:cs typeface="微软雅黑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257254" y="3136696"/>
            <a:ext cx="1590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/>
            <a:r>
              <a:rPr lang="en-US" altLang="zh-TW" sz="2400" b="1" kern="0" dirty="0" smtClean="0">
                <a:solidFill>
                  <a:srgbClr val="C00000"/>
                </a:solidFill>
                <a:cs typeface="微软雅黑"/>
                <a:sym typeface="+mn-lt"/>
              </a:rPr>
              <a:t>$136,080</a:t>
            </a:r>
            <a:endParaRPr lang="en-US" altLang="zh-CN" sz="2400" b="1" kern="0" dirty="0">
              <a:solidFill>
                <a:srgbClr val="C00000"/>
              </a:solidFill>
              <a:cs typeface="微软雅黑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97700" y="5542601"/>
            <a:ext cx="3869861" cy="113877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914309"/>
            <a:r>
              <a:rPr lang="zh-TW" altLang="en-US" sz="2400" b="1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/>
                <a:sym typeface="+mn-lt"/>
              </a:rPr>
              <a:t>規模經濟</a:t>
            </a:r>
            <a:r>
              <a:rPr lang="zh-TW" altLang="en-US" sz="24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/>
                <a:sym typeface="+mn-lt"/>
              </a:rPr>
              <a:t>：</a:t>
            </a:r>
            <a:endParaRPr lang="en-US" altLang="zh-TW" sz="2400" b="1" kern="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/>
              <a:sym typeface="+mn-lt"/>
            </a:endParaRPr>
          </a:p>
          <a:p>
            <a:pPr defTabSz="914309"/>
            <a:r>
              <a:rPr lang="zh-TW" altLang="en-US" sz="2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/>
                <a:sym typeface="+mn-lt"/>
              </a:rPr>
              <a:t>當使用人數越多，</a:t>
            </a:r>
            <a:endParaRPr lang="en-US" altLang="zh-TW" sz="2200" kern="0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/>
              <a:sym typeface="+mn-lt"/>
            </a:endParaRPr>
          </a:p>
          <a:p>
            <a:pPr defTabSz="914309"/>
            <a:r>
              <a:rPr lang="zh-TW" altLang="en-US" sz="22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/>
                <a:sym typeface="+mn-lt"/>
              </a:rPr>
              <a:t>分散式系統節省的成本越多。</a:t>
            </a:r>
            <a:endParaRPr lang="en-US" altLang="zh-CN" sz="2200" kern="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400343" y="5076521"/>
            <a:ext cx="1457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/>
            <a:r>
              <a:rPr lang="en-US" altLang="zh-TW" sz="2400" b="1" kern="0" dirty="0" smtClean="0">
                <a:solidFill>
                  <a:srgbClr val="FF0000"/>
                </a:solidFill>
                <a:cs typeface="微软雅黑"/>
                <a:sym typeface="+mn-lt"/>
              </a:rPr>
              <a:t>$</a:t>
            </a:r>
            <a:r>
              <a:rPr lang="en-US" altLang="zh-TW" sz="2400" b="1" kern="0" dirty="0">
                <a:solidFill>
                  <a:srgbClr val="FF0000"/>
                </a:solidFill>
                <a:cs typeface="微软雅黑"/>
                <a:sym typeface="+mn-lt"/>
              </a:rPr>
              <a:t>6</a:t>
            </a:r>
            <a:r>
              <a:rPr lang="en-US" altLang="zh-TW" sz="2400" b="1" kern="0" dirty="0" smtClean="0">
                <a:solidFill>
                  <a:srgbClr val="FF0000"/>
                </a:solidFill>
                <a:cs typeface="微软雅黑"/>
                <a:sym typeface="+mn-lt"/>
              </a:rPr>
              <a:t>8,040</a:t>
            </a:r>
            <a:endParaRPr lang="en-US" altLang="zh-CN" sz="2400" b="1" kern="0" dirty="0">
              <a:solidFill>
                <a:srgbClr val="FF0000"/>
              </a:solidFill>
              <a:cs typeface="微软雅黑"/>
              <a:sym typeface="+mn-lt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84360" y="5076521"/>
            <a:ext cx="12688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/>
            <a:r>
              <a:rPr lang="en-US" altLang="zh-TW" sz="2400" b="1" kern="0" dirty="0" smtClean="0">
                <a:solidFill>
                  <a:srgbClr val="FF0000"/>
                </a:solidFill>
                <a:cs typeface="微软雅黑"/>
                <a:sym typeface="+mn-lt"/>
              </a:rPr>
              <a:t>$6,804</a:t>
            </a:r>
            <a:endParaRPr lang="en-US" altLang="zh-CN" sz="2400" b="1" kern="0" dirty="0">
              <a:solidFill>
                <a:srgbClr val="FF0000"/>
              </a:solidFill>
              <a:cs typeface="微软雅黑"/>
              <a:sym typeface="+mn-lt"/>
            </a:endParaRPr>
          </a:p>
        </p:txBody>
      </p:sp>
      <p:sp>
        <p:nvSpPr>
          <p:cNvPr id="60" name="圆角右箭头 30"/>
          <p:cNvSpPr/>
          <p:nvPr/>
        </p:nvSpPr>
        <p:spPr>
          <a:xfrm rot="16200000" flipH="1" flipV="1">
            <a:off x="2045071" y="2964407"/>
            <a:ext cx="586772" cy="3627349"/>
          </a:xfrm>
          <a:prstGeom prst="bentArrow">
            <a:avLst/>
          </a:prstGeom>
          <a:solidFill>
            <a:srgbClr val="FAF3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2400" kern="0">
              <a:solidFill>
                <a:srgbClr val="000000"/>
              </a:solidFill>
              <a:cs typeface="微软雅黑"/>
              <a:sym typeface="+mn-lt"/>
            </a:endParaRPr>
          </a:p>
        </p:txBody>
      </p:sp>
      <p:sp>
        <p:nvSpPr>
          <p:cNvPr id="61" name="圆角右箭头 31"/>
          <p:cNvSpPr/>
          <p:nvPr/>
        </p:nvSpPr>
        <p:spPr>
          <a:xfrm rot="16200000" flipH="1" flipV="1">
            <a:off x="1247412" y="3777027"/>
            <a:ext cx="586772" cy="2012219"/>
          </a:xfrm>
          <a:prstGeom prst="bentArrow">
            <a:avLst>
              <a:gd name="adj1" fmla="val 25000"/>
              <a:gd name="adj2" fmla="val 0"/>
              <a:gd name="adj3" fmla="val 25000"/>
              <a:gd name="adj4" fmla="val 43750"/>
            </a:avLst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2400" kern="0">
              <a:solidFill>
                <a:srgbClr val="000000"/>
              </a:solidFill>
              <a:cs typeface="微软雅黑"/>
              <a:sym typeface="+mn-lt"/>
            </a:endParaRPr>
          </a:p>
        </p:txBody>
      </p:sp>
      <p:sp>
        <p:nvSpPr>
          <p:cNvPr id="63" name="圆角右箭头 6"/>
          <p:cNvSpPr/>
          <p:nvPr/>
        </p:nvSpPr>
        <p:spPr>
          <a:xfrm rot="16200000" flipH="1" flipV="1">
            <a:off x="5129465" y="1627557"/>
            <a:ext cx="586770" cy="6271258"/>
          </a:xfrm>
          <a:prstGeom prst="bentArrow">
            <a:avLst/>
          </a:prstGeom>
          <a:solidFill>
            <a:srgbClr val="FAF3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2400" kern="0">
              <a:solidFill>
                <a:srgbClr val="000000"/>
              </a:solidFill>
              <a:cs typeface="微软雅黑"/>
              <a:sym typeface="+mn-lt"/>
            </a:endParaRPr>
          </a:p>
        </p:txBody>
      </p:sp>
      <p:pic>
        <p:nvPicPr>
          <p:cNvPr id="2" name="圖片 1" descr="頻寬成本估算 - Excel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t="38595" r="37309" b="8037"/>
          <a:stretch/>
        </p:blipFill>
        <p:spPr>
          <a:xfrm>
            <a:off x="1516213" y="-3601679"/>
            <a:ext cx="7357403" cy="3502856"/>
          </a:xfrm>
          <a:prstGeom prst="rect">
            <a:avLst/>
          </a:prstGeom>
        </p:spPr>
      </p:pic>
      <p:sp>
        <p:nvSpPr>
          <p:cNvPr id="67" name="圆角右箭头 11"/>
          <p:cNvSpPr/>
          <p:nvPr/>
        </p:nvSpPr>
        <p:spPr>
          <a:xfrm rot="16200000" flipH="1" flipV="1">
            <a:off x="1039649" y="3962674"/>
            <a:ext cx="586773" cy="1616503"/>
          </a:xfrm>
          <a:prstGeom prst="bentArrow">
            <a:avLst/>
          </a:prstGeom>
          <a:solidFill>
            <a:srgbClr val="FAF3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2400" kern="0" dirty="0">
              <a:solidFill>
                <a:srgbClr val="000000"/>
              </a:solidFill>
              <a:cs typeface="微软雅黑"/>
              <a:sym typeface="+mn-lt"/>
            </a:endParaRPr>
          </a:p>
        </p:txBody>
      </p:sp>
      <p:sp>
        <p:nvSpPr>
          <p:cNvPr id="68" name="圆角右箭头 5"/>
          <p:cNvSpPr/>
          <p:nvPr/>
        </p:nvSpPr>
        <p:spPr>
          <a:xfrm rot="5400000" flipH="1">
            <a:off x="4420357" y="-316400"/>
            <a:ext cx="586770" cy="8319748"/>
          </a:xfrm>
          <a:prstGeom prst="bentArrow">
            <a:avLst/>
          </a:prstGeom>
          <a:solidFill>
            <a:srgbClr val="7FC6A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09"/>
            <a:endParaRPr kumimoji="1" lang="zh-CN" altLang="en-US" sz="2400" kern="0">
              <a:solidFill>
                <a:srgbClr val="000000"/>
              </a:solidFill>
              <a:cs typeface="微软雅黑"/>
              <a:sym typeface="+mn-lt"/>
            </a:endParaRPr>
          </a:p>
        </p:txBody>
      </p:sp>
      <p:sp>
        <p:nvSpPr>
          <p:cNvPr id="64" name="圓角矩形 63"/>
          <p:cNvSpPr/>
          <p:nvPr/>
        </p:nvSpPr>
        <p:spPr>
          <a:xfrm>
            <a:off x="3316295" y="3934552"/>
            <a:ext cx="1224000" cy="70991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TW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1,000</a:t>
            </a:r>
            <a:r>
              <a:rPr kumimoji="1" lang="zh-TW" altLang="en-US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kumimoji="1"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圓角矩形 64"/>
          <p:cNvSpPr/>
          <p:nvPr/>
        </p:nvSpPr>
        <p:spPr>
          <a:xfrm>
            <a:off x="5492765" y="3922211"/>
            <a:ext cx="1332000" cy="71109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TW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10,000</a:t>
            </a:r>
            <a:r>
              <a:rPr kumimoji="1" lang="zh-TW" altLang="en-US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kumimoji="1"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圓角矩形 65"/>
          <p:cNvSpPr/>
          <p:nvPr/>
        </p:nvSpPr>
        <p:spPr>
          <a:xfrm>
            <a:off x="7762969" y="3933367"/>
            <a:ext cx="1512000" cy="711098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TW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100,000</a:t>
            </a:r>
            <a:r>
              <a:rPr kumimoji="1" lang="zh-TW" altLang="en-US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kumimoji="1"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1117951" y="3933367"/>
            <a:ext cx="1224000" cy="7110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TW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kumimoji="1" lang="zh-TW" altLang="en-US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kumimoji="1"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圓角矩形 69"/>
          <p:cNvSpPr/>
          <p:nvPr/>
        </p:nvSpPr>
        <p:spPr>
          <a:xfrm>
            <a:off x="9960364" y="3917186"/>
            <a:ext cx="1714545" cy="711098"/>
          </a:xfrm>
          <a:prstGeom prst="roundRect">
            <a:avLst/>
          </a:prstGeom>
          <a:solidFill>
            <a:srgbClr val="1F2545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TW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1,000,000</a:t>
            </a:r>
            <a:r>
              <a:rPr kumimoji="1" lang="zh-TW" altLang="en-US" sz="20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endParaRPr kumimoji="1"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圓角矩形 72"/>
          <p:cNvSpPr/>
          <p:nvPr/>
        </p:nvSpPr>
        <p:spPr>
          <a:xfrm>
            <a:off x="639813" y="2051915"/>
            <a:ext cx="1112200" cy="873203"/>
          </a:xfrm>
          <a:prstGeom prst="roundRect">
            <a:avLst/>
          </a:prstGeom>
          <a:solidFill>
            <a:srgbClr val="7FC6A4"/>
          </a:solidFill>
          <a:ln w="76200">
            <a:solidFill>
              <a:srgbClr val="49A579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621597" y="2094121"/>
            <a:ext cx="1107996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傳統式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</a:t>
            </a:r>
          </a:p>
        </p:txBody>
      </p:sp>
      <p:sp>
        <p:nvSpPr>
          <p:cNvPr id="74" name="圓角矩形 73"/>
          <p:cNvSpPr/>
          <p:nvPr/>
        </p:nvSpPr>
        <p:spPr>
          <a:xfrm>
            <a:off x="621597" y="5881673"/>
            <a:ext cx="1112200" cy="874800"/>
          </a:xfrm>
          <a:prstGeom prst="roundRect">
            <a:avLst/>
          </a:prstGeom>
          <a:solidFill>
            <a:srgbClr val="FAF33E"/>
          </a:solidFill>
          <a:ln w="76200">
            <a:solidFill>
              <a:srgbClr val="C7BE05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03380" y="5903574"/>
            <a:ext cx="1107996" cy="83099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分散式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</a:t>
            </a:r>
          </a:p>
        </p:txBody>
      </p:sp>
      <p:sp>
        <p:nvSpPr>
          <p:cNvPr id="76" name="文本框 9"/>
          <p:cNvSpPr txBox="1"/>
          <p:nvPr/>
        </p:nvSpPr>
        <p:spPr>
          <a:xfrm>
            <a:off x="7532812" y="3130850"/>
            <a:ext cx="232619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defTabSz="914309">
              <a:defRPr sz="2400" b="1" kern="0">
                <a:solidFill>
                  <a:srgbClr val="FF0000"/>
                </a:solidFill>
                <a:cs typeface="微软雅黑"/>
              </a:defRPr>
            </a:lvl1pPr>
          </a:lstStyle>
          <a:p>
            <a:r>
              <a:rPr lang="en-US" altLang="zh-TW" dirty="0">
                <a:solidFill>
                  <a:srgbClr val="C00000"/>
                </a:solidFill>
              </a:rPr>
              <a:t>$</a:t>
            </a:r>
            <a:r>
              <a:rPr lang="en-US" altLang="zh-TW" dirty="0" smtClean="0">
                <a:solidFill>
                  <a:srgbClr val="C00000"/>
                </a:solidFill>
              </a:rPr>
              <a:t>136,080,000</a:t>
            </a:r>
            <a:endParaRPr lang="zh-CN" altLang="en-US" dirty="0">
              <a:solidFill>
                <a:srgbClr val="C00000"/>
              </a:solidFill>
              <a:sym typeface="+mn-lt"/>
            </a:endParaRPr>
          </a:p>
        </p:txBody>
      </p:sp>
      <p:sp>
        <p:nvSpPr>
          <p:cNvPr id="77" name="文本框 9"/>
          <p:cNvSpPr txBox="1"/>
          <p:nvPr/>
        </p:nvSpPr>
        <p:spPr>
          <a:xfrm>
            <a:off x="9654539" y="3345502"/>
            <a:ext cx="2326194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TW"/>
            </a:defPPr>
            <a:lvl1pPr defTabSz="914309">
              <a:defRPr sz="2400" b="1" kern="0">
                <a:solidFill>
                  <a:srgbClr val="FF0000"/>
                </a:solidFill>
                <a:cs typeface="微软雅黑"/>
              </a:defRPr>
            </a:lvl1pPr>
          </a:lstStyle>
          <a:p>
            <a:r>
              <a:rPr lang="en-US" altLang="zh-TW" dirty="0">
                <a:solidFill>
                  <a:srgbClr val="C00000"/>
                </a:solidFill>
              </a:rPr>
              <a:t>$</a:t>
            </a:r>
            <a:r>
              <a:rPr lang="en-US" altLang="zh-TW" dirty="0" smtClean="0">
                <a:solidFill>
                  <a:srgbClr val="C00000"/>
                </a:solidFill>
              </a:rPr>
              <a:t>1,360,800,000</a:t>
            </a:r>
            <a:endParaRPr lang="zh-CN" altLang="en-US" dirty="0">
              <a:solidFill>
                <a:srgbClr val="C00000"/>
              </a:solidFill>
              <a:sym typeface="+mn-l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5442325" y="5076521"/>
            <a:ext cx="17089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/>
            <a:r>
              <a:rPr lang="en-US" altLang="zh-TW" sz="2400" b="1" kern="0" dirty="0" smtClean="0">
                <a:solidFill>
                  <a:srgbClr val="FF0000"/>
                </a:solidFill>
                <a:cs typeface="微软雅黑"/>
                <a:sym typeface="+mn-lt"/>
              </a:rPr>
              <a:t>$680,400</a:t>
            </a:r>
            <a:endParaRPr lang="en-US" altLang="zh-CN" sz="2400" b="1" kern="0" dirty="0">
              <a:solidFill>
                <a:srgbClr val="FF0000"/>
              </a:solidFill>
              <a:cs typeface="微软雅黑"/>
              <a:sym typeface="+mn-lt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719123" y="5076521"/>
            <a:ext cx="1923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/>
            <a:r>
              <a:rPr lang="en-US" altLang="zh-TW" sz="2400" b="1" kern="0" dirty="0" smtClean="0">
                <a:solidFill>
                  <a:srgbClr val="FF0000"/>
                </a:solidFill>
                <a:cs typeface="微软雅黑"/>
                <a:sym typeface="+mn-lt"/>
              </a:rPr>
              <a:t>$6,804,000</a:t>
            </a:r>
            <a:endParaRPr lang="en-US" altLang="zh-CN" sz="2400" b="1" kern="0" dirty="0">
              <a:solidFill>
                <a:srgbClr val="FF0000"/>
              </a:solidFill>
              <a:cs typeface="微软雅黑"/>
              <a:sym typeface="+mn-lt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0035371" y="4807261"/>
            <a:ext cx="1923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9"/>
            <a:r>
              <a:rPr lang="en-US" altLang="zh-TW" sz="2400" b="1" kern="0" dirty="0" smtClean="0">
                <a:solidFill>
                  <a:srgbClr val="FF0000"/>
                </a:solidFill>
                <a:cs typeface="微软雅黑"/>
                <a:sym typeface="+mn-lt"/>
              </a:rPr>
              <a:t>$68,040,000</a:t>
            </a:r>
            <a:endParaRPr lang="en-US" altLang="zh-CN" sz="2400" b="1" kern="0" dirty="0">
              <a:solidFill>
                <a:srgbClr val="FF0000"/>
              </a:solidFill>
              <a:cs typeface="微软雅黑"/>
              <a:sym typeface="+mn-lt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134589" y="2350826"/>
            <a:ext cx="698300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 </a:t>
            </a:r>
            <a:r>
              <a:rPr lang="zh-TW" altLang="en-US" sz="24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60 </a:t>
            </a:r>
            <a:r>
              <a:rPr lang="zh-TW" altLang="en-US" sz="24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24 </a:t>
            </a:r>
            <a:r>
              <a:rPr lang="zh-TW" altLang="en-US" sz="24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30   </a:t>
            </a:r>
            <a:r>
              <a:rPr lang="zh-TW" altLang="en-US" sz="24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24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sz="24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24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 </a:t>
            </a:r>
            <a:r>
              <a:rPr lang="en-US" altLang="zh-TW" sz="24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1000 </a:t>
            </a:r>
            <a:r>
              <a:rPr lang="en-US" altLang="zh-TW" sz="24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 </a:t>
            </a:r>
            <a:r>
              <a:rPr lang="en-US" altLang="zh-TW" sz="24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32,400GB</a:t>
            </a:r>
            <a:endParaRPr lang="en-US" altLang="zh-TW" sz="2400" dirty="0" smtClean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一個月</a:t>
            </a:r>
            <a:r>
              <a:rPr lang="zh-TW" altLang="en-US" sz="24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換算成秒</a:t>
            </a:r>
            <a:r>
              <a:rPr lang="en-US" altLang="zh-TW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en-US" altLang="zh-TW" sz="24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 smtClean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sz="2400" dirty="0" smtClean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(Mb-&gt;GB)</a:t>
            </a:r>
          </a:p>
          <a:p>
            <a:endParaRPr lang="en-US" altLang="zh-TW" sz="2400" dirty="0">
              <a:solidFill>
                <a:schemeClr val="accent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32400GB *0.14 USD/GB *30 NT=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136080 NT</a:t>
            </a:r>
          </a:p>
          <a:p>
            <a:endParaRPr lang="zh-TW" altLang="en-US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4128905" y="1746603"/>
            <a:ext cx="7518212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每台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Box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可供應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個觀看者 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未來將持續提升技術擴大服務人數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3134589" y="5580465"/>
            <a:ext cx="6106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$136,080(</a:t>
            </a:r>
            <a:r>
              <a:rPr lang="zh-TW" altLang="en-US" sz="24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傳統式系統成本</a:t>
            </a:r>
            <a:r>
              <a:rPr lang="en-US" altLang="zh-TW" sz="24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÷20 = </a:t>
            </a: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6804 NT</a:t>
            </a:r>
            <a:endParaRPr lang="zh-TW" altLang="en-US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836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7" grpId="1" animBg="1"/>
      <p:bldP spid="48" grpId="0" animBg="1"/>
      <p:bldP spid="49" grpId="0" animBg="1"/>
      <p:bldP spid="49" grpId="1" animBg="1"/>
      <p:bldP spid="50" grpId="0"/>
      <p:bldP spid="51" grpId="0" animBg="1"/>
      <p:bldP spid="51" grpId="1" animBg="1"/>
      <p:bldP spid="53" grpId="0"/>
      <p:bldP spid="55" grpId="0"/>
      <p:bldP spid="56" grpId="0" animBg="1"/>
      <p:bldP spid="58" grpId="0"/>
      <p:bldP spid="59" grpId="0"/>
      <p:bldP spid="60" grpId="0" animBg="1"/>
      <p:bldP spid="63" grpId="0" animBg="1"/>
      <p:bldP spid="67" grpId="0" animBg="1"/>
      <p:bldP spid="67" grpId="1" animBg="1"/>
      <p:bldP spid="68" grpId="0" animBg="1"/>
      <p:bldP spid="64" grpId="0" animBg="1"/>
      <p:bldP spid="65" grpId="0" animBg="1"/>
      <p:bldP spid="66" grpId="0" animBg="1"/>
      <p:bldP spid="62" grpId="0" animBg="1"/>
      <p:bldP spid="70" grpId="0" animBg="1"/>
      <p:bldP spid="76" grpId="0"/>
      <p:bldP spid="77" grpId="0"/>
      <p:bldP spid="78" grpId="0"/>
      <p:bldP spid="79" grpId="0"/>
      <p:bldP spid="80" grpId="0"/>
      <p:bldP spid="81" grpId="0"/>
      <p:bldP spid="81" grpId="1"/>
      <p:bldP spid="83" grpId="0"/>
      <p:bldP spid="8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5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圓角矩形 8"/>
          <p:cNvSpPr/>
          <p:nvPr/>
        </p:nvSpPr>
        <p:spPr>
          <a:xfrm>
            <a:off x="69275" y="2364134"/>
            <a:ext cx="554182" cy="1500910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1582398" y="6151418"/>
            <a:ext cx="554182" cy="568037"/>
          </a:xfrm>
          <a:prstGeom prst="roundRect">
            <a:avLst/>
          </a:prstGeom>
          <a:solidFill>
            <a:srgbClr val="5D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498764" y="969819"/>
            <a:ext cx="11208327" cy="7176654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98764" y="809794"/>
            <a:ext cx="11208327" cy="7336679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725307" y="6173826"/>
            <a:ext cx="393056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84672" y="10190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獲利能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力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2452869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營收模式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頻寬成本估算 - Exce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t="38595" r="37309" b="8037"/>
          <a:stretch/>
        </p:blipFill>
        <p:spPr>
          <a:xfrm>
            <a:off x="2673850" y="-4109007"/>
            <a:ext cx="7357403" cy="3502856"/>
          </a:xfrm>
          <a:prstGeom prst="rect">
            <a:avLst/>
          </a:prstGeom>
        </p:spPr>
      </p:pic>
      <p:pic>
        <p:nvPicPr>
          <p:cNvPr id="20" name="圖片 19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" y="7528965"/>
            <a:ext cx="12192000" cy="3403042"/>
          </a:xfrm>
          <a:prstGeom prst="rect">
            <a:avLst/>
          </a:prstGeom>
        </p:spPr>
      </p:pic>
      <p:graphicFrame>
        <p:nvGraphicFramePr>
          <p:cNvPr id="12" name="圖表 11"/>
          <p:cNvGraphicFramePr/>
          <p:nvPr>
            <p:extLst>
              <p:ext uri="{D42A27DB-BD31-4B8C-83A1-F6EECF244321}">
                <p14:modId xmlns:p14="http://schemas.microsoft.com/office/powerpoint/2010/main" val="2917985116"/>
              </p:ext>
            </p:extLst>
          </p:nvPr>
        </p:nvGraphicFramePr>
        <p:xfrm>
          <a:off x="575913" y="1566972"/>
          <a:ext cx="5879917" cy="5291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4" name="內容版面配置區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662875"/>
              </p:ext>
            </p:extLst>
          </p:nvPr>
        </p:nvGraphicFramePr>
        <p:xfrm>
          <a:off x="7424807" y="2017169"/>
          <a:ext cx="3757830" cy="3482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5" name="右大括弧 44"/>
          <p:cNvSpPr/>
          <p:nvPr/>
        </p:nvSpPr>
        <p:spPr>
          <a:xfrm>
            <a:off x="4685825" y="3672994"/>
            <a:ext cx="155563" cy="1728000"/>
          </a:xfrm>
          <a:prstGeom prst="rightBrace">
            <a:avLst>
              <a:gd name="adj1" fmla="val 79361"/>
              <a:gd name="adj2" fmla="val 49321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318623" y="1073128"/>
            <a:ext cx="3169457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24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頻寬成本估算</a:t>
            </a:r>
            <a:r>
              <a:rPr lang="en-US" altLang="zh-TW" sz="24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</a:t>
            </a:r>
            <a:r>
              <a:rPr lang="en-US" altLang="zh-TW" sz="24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右大括弧 45"/>
          <p:cNvSpPr/>
          <p:nvPr/>
        </p:nvSpPr>
        <p:spPr>
          <a:xfrm>
            <a:off x="5865841" y="1823778"/>
            <a:ext cx="280962" cy="3474399"/>
          </a:xfrm>
          <a:prstGeom prst="rightBrace">
            <a:avLst>
              <a:gd name="adj1" fmla="val 75427"/>
              <a:gd name="adj2" fmla="val 12995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957156" y="5565611"/>
            <a:ext cx="697627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觀眾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502318" y="3214973"/>
            <a:ext cx="1723549" cy="830997"/>
          </a:xfrm>
          <a:prstGeom prst="rect">
            <a:avLst/>
          </a:prstGeom>
          <a:solidFill>
            <a:srgbClr val="E7E6E6">
              <a:alpha val="60000"/>
            </a:srgbClr>
          </a:solidFill>
          <a:effectLst>
            <a:softEdge rad="31750"/>
          </a:effectLst>
        </p:spPr>
        <p:txBody>
          <a:bodyPr vert="horz" wrap="none" rtlCol="0">
            <a:spAutoFit/>
          </a:bodyPr>
          <a:lstStyle>
            <a:defPPr>
              <a:defRPr lang="zh-TW"/>
            </a:defPPr>
            <a:lvl1pPr algn="ctr"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分散式網路</a:t>
            </a:r>
            <a:endParaRPr lang="en-US" altLang="zh-TW" dirty="0"/>
          </a:p>
          <a:p>
            <a:r>
              <a:rPr lang="en-US" altLang="zh-TW" dirty="0"/>
              <a:t>35%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607606" y="1073854"/>
            <a:ext cx="326243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節省頻寬成本獲利分配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9322115" y="2449179"/>
            <a:ext cx="2031325" cy="830997"/>
          </a:xfrm>
          <a:prstGeom prst="rect">
            <a:avLst/>
          </a:prstGeom>
          <a:solidFill>
            <a:srgbClr val="E7E6E6">
              <a:alpha val="60000"/>
            </a:srgbClr>
          </a:solidFill>
          <a:effectLst>
            <a:softEdge rad="31750"/>
          </a:effectLst>
        </p:spPr>
        <p:txBody>
          <a:bodyPr vert="horz" wrap="none" rtlCol="0">
            <a:spAutoFit/>
          </a:bodyPr>
          <a:lstStyle>
            <a:defPPr>
              <a:defRPr lang="zh-TW"/>
            </a:defPPr>
            <a:lvl1pPr algn="ctr"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回饋家庭網路</a:t>
            </a:r>
            <a:endParaRPr lang="en-US" altLang="zh-TW" dirty="0"/>
          </a:p>
          <a:p>
            <a:r>
              <a:rPr lang="en-US" altLang="zh-TW" dirty="0"/>
              <a:t>20%</a:t>
            </a:r>
            <a:endParaRPr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8621893" y="4421473"/>
            <a:ext cx="1415772" cy="830997"/>
          </a:xfrm>
          <a:prstGeom prst="rect">
            <a:avLst/>
          </a:prstGeom>
          <a:solidFill>
            <a:srgbClr val="E7E6E6">
              <a:alpha val="60000"/>
            </a:srgbClr>
          </a:solidFill>
          <a:effectLst>
            <a:softEdge rad="31750"/>
          </a:effectLst>
        </p:spPr>
        <p:txBody>
          <a:bodyPr vert="horz" wrap="none" rtlCol="0">
            <a:spAutoFit/>
          </a:bodyPr>
          <a:lstStyle>
            <a:defPPr>
              <a:defRPr lang="zh-TW"/>
            </a:defPPr>
            <a:lvl1pPr algn="ctr"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直播業者</a:t>
            </a:r>
            <a:endParaRPr lang="en-US" altLang="zh-TW" dirty="0"/>
          </a:p>
          <a:p>
            <a:r>
              <a:rPr lang="en-US" altLang="zh-TW" dirty="0"/>
              <a:t>45%</a:t>
            </a:r>
            <a:endParaRPr lang="zh-TW" altLang="en-US" dirty="0"/>
          </a:p>
        </p:txBody>
      </p:sp>
      <p:cxnSp>
        <p:nvCxnSpPr>
          <p:cNvPr id="51" name="直線接點 50"/>
          <p:cNvCxnSpPr/>
          <p:nvPr/>
        </p:nvCxnSpPr>
        <p:spPr>
          <a:xfrm>
            <a:off x="838200" y="1545519"/>
            <a:ext cx="10418618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651593" y="1705486"/>
            <a:ext cx="926857" cy="646331"/>
          </a:xfrm>
          <a:prstGeom prst="rect">
            <a:avLst/>
          </a:prstGeom>
          <a:noFill/>
          <a:effectLst>
            <a:softEdge rad="31750"/>
          </a:effectLst>
        </p:spPr>
        <p:txBody>
          <a:bodyPr vert="horz" wrap="none" rtlCol="0">
            <a:spAutoFit/>
          </a:bodyPr>
          <a:lstStyle>
            <a:defPPr>
              <a:defRPr lang="zh-TW"/>
            </a:defPPr>
            <a:lvl1pPr algn="ctr"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成本</a:t>
            </a:r>
            <a:endParaRPr lang="en-US" altLang="zh-TW" sz="1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TW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</a:t>
            </a:r>
            <a:r>
              <a:rPr lang="zh-TW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個月</a:t>
            </a: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zh-TW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8" name="直線接點 37"/>
          <p:cNvCxnSpPr/>
          <p:nvPr/>
        </p:nvCxnSpPr>
        <p:spPr>
          <a:xfrm>
            <a:off x="6441762" y="1691477"/>
            <a:ext cx="0" cy="5112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/>
          <p:cNvSpPr txBox="1"/>
          <p:nvPr/>
        </p:nvSpPr>
        <p:spPr>
          <a:xfrm>
            <a:off x="7221182" y="5863918"/>
            <a:ext cx="436121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TW"/>
            </a:defPPr>
            <a:lvl1pPr defTabSz="914309">
              <a:defRPr sz="2800" b="1" ker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TW" altLang="en-US" sz="2400" dirty="0" smtClean="0"/>
              <a:t>平均</a:t>
            </a:r>
            <a:r>
              <a:rPr lang="zh-TW" altLang="en-US" sz="2400" dirty="0"/>
              <a:t>每台機上盒回饋</a:t>
            </a:r>
            <a:r>
              <a:rPr lang="en-US" altLang="zh-TW" sz="2400" dirty="0" smtClean="0"/>
              <a:t>$</a:t>
            </a:r>
            <a:r>
              <a:rPr lang="en-US" altLang="zh-TW" sz="2400" dirty="0"/>
              <a:t>5</a:t>
            </a:r>
            <a:r>
              <a:rPr lang="en-US" altLang="zh-TW" sz="2400" dirty="0" smtClean="0"/>
              <a:t>,171/</a:t>
            </a:r>
            <a:r>
              <a:rPr lang="zh-TW" altLang="en-US" sz="2400" dirty="0" smtClean="0"/>
              <a:t>月</a:t>
            </a:r>
            <a:endParaRPr lang="zh-TW" altLang="en-US" sz="2400" dirty="0"/>
          </a:p>
        </p:txBody>
      </p:sp>
      <p:sp>
        <p:nvSpPr>
          <p:cNvPr id="54" name="矩形 53"/>
          <p:cNvSpPr/>
          <p:nvPr/>
        </p:nvSpPr>
        <p:spPr>
          <a:xfrm>
            <a:off x="6264662" y="1888363"/>
            <a:ext cx="17363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spc="-1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n-US" altLang="zh-TW" sz="2800" b="1" spc="-15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1,292,760</a:t>
            </a:r>
            <a:r>
              <a:rPr lang="zh-TW" altLang="en-US" sz="4000" b="1" spc="-15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TW" altLang="en-US" sz="4000" b="1" spc="-15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734727" y="2584344"/>
            <a:ext cx="1499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$452,466</a:t>
            </a:r>
            <a:r>
              <a:rPr lang="zh-TW" altLang="en-US" sz="4000" b="1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TW" altLang="en-US" sz="4000" b="1" spc="-15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193736" y="1810016"/>
            <a:ext cx="1499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$258,552</a:t>
            </a:r>
            <a:r>
              <a:rPr lang="zh-TW" altLang="en-US" sz="4000" b="1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zh-TW" altLang="en-US" sz="4000" b="1" spc="-15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147913" y="3988211"/>
            <a:ext cx="14029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spc="-15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$581,742</a:t>
            </a:r>
            <a:endParaRPr lang="zh-TW" altLang="en-US" sz="4000" b="1" spc="-15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2165099" y="2272524"/>
            <a:ext cx="270794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TW"/>
            </a:defPPr>
            <a:lvl1pPr defTabSz="914309">
              <a:defRPr sz="2800" b="1" ker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zh-TW" altLang="en-US" sz="2400" dirty="0" smtClean="0"/>
              <a:t>節省成本倍數成長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3588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5" grpId="0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5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圓角矩形 29"/>
          <p:cNvSpPr/>
          <p:nvPr/>
        </p:nvSpPr>
        <p:spPr>
          <a:xfrm>
            <a:off x="66133" y="3715808"/>
            <a:ext cx="554182" cy="1500910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/>
          <p:cNvSpPr txBox="1"/>
          <p:nvPr/>
        </p:nvSpPr>
        <p:spPr>
          <a:xfrm>
            <a:off x="-3142" y="3804543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三贏局面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69275" y="2086541"/>
            <a:ext cx="554182" cy="1500910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1582398" y="6151418"/>
            <a:ext cx="554182" cy="568037"/>
          </a:xfrm>
          <a:prstGeom prst="roundRect">
            <a:avLst/>
          </a:prstGeom>
          <a:solidFill>
            <a:srgbClr val="5D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498764" y="969819"/>
            <a:ext cx="11208327" cy="7176654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98764" y="809794"/>
            <a:ext cx="11208327" cy="7336679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725307" y="6173826"/>
            <a:ext cx="393056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84672" y="10190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獲利能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力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0" y="2175276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特殊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</a:p>
        </p:txBody>
      </p:sp>
      <p:pic>
        <p:nvPicPr>
          <p:cNvPr id="20" name="圖片 19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" y="7528965"/>
            <a:ext cx="12192000" cy="340304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880650" y="1040314"/>
            <a:ext cx="141577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創造三</a:t>
            </a:r>
            <a:r>
              <a:rPr lang="zh-TW" altLang="en-US" sz="24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贏</a:t>
            </a:r>
            <a:endParaRPr lang="zh-TW" altLang="en-US" sz="24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1" name="直線接點 50"/>
          <p:cNvCxnSpPr/>
          <p:nvPr/>
        </p:nvCxnSpPr>
        <p:spPr>
          <a:xfrm>
            <a:off x="838200" y="1545519"/>
            <a:ext cx="10418618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相關圖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77" r="17794" b="18467"/>
          <a:stretch/>
        </p:blipFill>
        <p:spPr bwMode="auto">
          <a:xfrm>
            <a:off x="5657926" y="1802530"/>
            <a:ext cx="5922496" cy="47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264849" y="3421946"/>
            <a:ext cx="673301" cy="408211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24785" y="6088215"/>
            <a:ext cx="673301" cy="408211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024812" y="3356281"/>
            <a:ext cx="1091643" cy="35023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1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直播業者</a:t>
            </a:r>
            <a:endParaRPr lang="zh-TW" altLang="en-US" sz="1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99333" y="4222702"/>
            <a:ext cx="2118805" cy="408211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15613" y="6135811"/>
            <a:ext cx="1091643" cy="35023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TW" altLang="en-US" sz="1600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</a:t>
            </a:r>
            <a:r>
              <a:rPr lang="zh-TW" altLang="en-US" sz="1600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架設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7234426" y="4169896"/>
            <a:ext cx="1391010" cy="668637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 技術合作</a:t>
            </a:r>
            <a:endParaRPr lang="en-US" altLang="zh-TW" b="1" dirty="0" smtClean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架設平台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47597" y="3893262"/>
            <a:ext cx="1263186" cy="40821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747014" y="5836239"/>
            <a:ext cx="1683045" cy="608019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45444" y="3812061"/>
            <a:ext cx="1143011" cy="355811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781101" y="4167872"/>
            <a:ext cx="952403" cy="38207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回饋金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100239" y="3715571"/>
            <a:ext cx="1203036" cy="38207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技術需求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459918" y="6219131"/>
            <a:ext cx="673301" cy="408211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273099" y="6212721"/>
            <a:ext cx="1091643" cy="35023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TW"/>
            </a:defPPr>
            <a:lvl1pPr>
              <a:defRPr sz="160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直播觀眾</a:t>
            </a:r>
            <a:endParaRPr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9803963" y="3715571"/>
            <a:ext cx="1704301" cy="38207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節省頻寬費用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7781539" y="5801492"/>
            <a:ext cx="1704301" cy="38207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b="1" dirty="0" smtClean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節省頻寬費用</a:t>
            </a:r>
            <a:endParaRPr lang="zh-TW" altLang="en-US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909939" y="1040314"/>
            <a:ext cx="2646878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24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</a:t>
            </a:r>
            <a:r>
              <a:rPr lang="zh-TW" altLang="en-US" sz="2400" b="1" dirty="0" smtClean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設機上盒的誘因</a:t>
            </a:r>
            <a:endParaRPr lang="zh-TW" altLang="en-US" sz="24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640958" y="4825905"/>
            <a:ext cx="3716885" cy="13849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wrap="square" rtlCol="0">
            <a:spAutoFit/>
          </a:bodyPr>
          <a:lstStyle>
            <a:defPPr>
              <a:defRPr lang="zh-TW"/>
            </a:defPPr>
            <a:lvl1pPr>
              <a:defRPr sz="2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200" dirty="0" smtClean="0"/>
              <a:t>只要每月</a:t>
            </a:r>
            <a:r>
              <a:rPr lang="zh-TW" altLang="en-US" sz="2200" dirty="0"/>
              <a:t>花</a:t>
            </a:r>
            <a:r>
              <a:rPr lang="zh-TW" altLang="en-US" sz="2200" dirty="0" smtClean="0"/>
              <a:t>在一</a:t>
            </a:r>
            <a:r>
              <a:rPr lang="zh-TW" altLang="en-US" sz="2200" dirty="0" smtClean="0"/>
              <a:t>台機上盒支出</a:t>
            </a:r>
            <a:r>
              <a:rPr lang="en-US" altLang="zh-TW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(</a:t>
            </a:r>
            <a:r>
              <a:rPr lang="zh-TW" altLang="en-US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像是機上盒的銷售、維修、保養、平台的定期維護</a:t>
            </a:r>
            <a:r>
              <a:rPr lang="en-US" altLang="zh-TW" sz="1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)</a:t>
            </a:r>
            <a:endParaRPr lang="zh-TW" altLang="en-US" sz="1800" dirty="0" smtClean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</a:t>
            </a:r>
            <a:r>
              <a:rPr lang="zh-TW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</a:t>
            </a:r>
            <a:r>
              <a:rPr lang="zh-TW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過</a:t>
            </a:r>
            <a:r>
              <a:rPr lang="en-US" altLang="zh-TW" sz="2200" dirty="0" smtClean="0"/>
              <a:t>$11,635/</a:t>
            </a:r>
            <a:r>
              <a:rPr lang="zh-TW" altLang="en-US" sz="2200" dirty="0" smtClean="0"/>
              <a:t>台就</a:t>
            </a:r>
            <a:r>
              <a:rPr lang="zh-TW" altLang="en-US" sz="2200" dirty="0"/>
              <a:t>會</a:t>
            </a:r>
            <a:r>
              <a:rPr lang="zh-TW" altLang="en-US" sz="2200" dirty="0" smtClean="0"/>
              <a:t>賺</a:t>
            </a:r>
            <a:endParaRPr lang="zh-TW" altLang="en-US" sz="22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637648" y="2692827"/>
            <a:ext cx="4018302" cy="76944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wrap="square" rtlCol="0">
            <a:spAutoFit/>
          </a:bodyPr>
          <a:lstStyle/>
          <a:p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電費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$28.8/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架設費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$350/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r>
              <a:rPr lang="zh-TW" altLang="en-US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小於</a:t>
            </a:r>
            <a:r>
              <a:rPr lang="zh-TW" altLang="en-US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每個月回饋金</a:t>
            </a:r>
            <a:r>
              <a:rPr lang="en-US" altLang="zh-TW" sz="2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$5,171</a:t>
            </a: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Picture 2" descr="「衡量icon」的圖片搜尋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76" y="2689950"/>
            <a:ext cx="1165754" cy="87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2072589" y="2205314"/>
            <a:ext cx="1210588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TW"/>
            </a:defPPr>
            <a:lvl1pPr>
              <a:defRPr sz="160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000" b="1" dirty="0" smtClean="0">
                <a:solidFill>
                  <a:schemeClr val="tx1"/>
                </a:solidFill>
              </a:rPr>
              <a:t>直播觀眾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56823" y="2245424"/>
            <a:ext cx="360000" cy="36000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pic>
        <p:nvPicPr>
          <p:cNvPr id="1028" name="Picture 4" descr="相關圖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00" y="1989098"/>
            <a:ext cx="760217" cy="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「螺絲起子icon」的圖片搜尋結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45" y="4611243"/>
            <a:ext cx="870616" cy="87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/>
          <p:cNvSpPr/>
          <p:nvPr/>
        </p:nvSpPr>
        <p:spPr>
          <a:xfrm>
            <a:off x="1726258" y="4252127"/>
            <a:ext cx="360000" cy="360000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pic>
        <p:nvPicPr>
          <p:cNvPr id="44" name="Picture 4" descr="相關圖片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35" y="3995801"/>
            <a:ext cx="760217" cy="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/>
          <p:cNvSpPr txBox="1"/>
          <p:nvPr/>
        </p:nvSpPr>
        <p:spPr>
          <a:xfrm>
            <a:off x="2086258" y="4215530"/>
            <a:ext cx="1210588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>
            <a:defPPr>
              <a:defRPr lang="zh-TW"/>
            </a:defPPr>
            <a:lvl1pPr>
              <a:defRPr sz="160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2000" b="1" dirty="0" smtClean="0">
                <a:solidFill>
                  <a:schemeClr val="tx1"/>
                </a:solidFill>
              </a:rPr>
              <a:t>直播業者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8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9" grpId="0"/>
      <p:bldP spid="32" grpId="0"/>
      <p:bldP spid="1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5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圓角矩形 57"/>
          <p:cNvSpPr/>
          <p:nvPr/>
        </p:nvSpPr>
        <p:spPr>
          <a:xfrm>
            <a:off x="67818" y="3627222"/>
            <a:ext cx="554182" cy="2923970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5748" y="3688870"/>
            <a:ext cx="553998" cy="286232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思科視覺化網路指數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11582398" y="4570802"/>
            <a:ext cx="554182" cy="568037"/>
          </a:xfrm>
          <a:prstGeom prst="roundRect">
            <a:avLst/>
          </a:prstGeom>
          <a:solidFill>
            <a:srgbClr val="5D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11725307" y="4593210"/>
            <a:ext cx="393056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9275" y="2054645"/>
            <a:ext cx="554182" cy="1500910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1582398" y="6151418"/>
            <a:ext cx="554182" cy="568037"/>
          </a:xfrm>
          <a:prstGeom prst="roundRect">
            <a:avLst/>
          </a:prstGeom>
          <a:solidFill>
            <a:srgbClr val="5D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498764" y="969819"/>
            <a:ext cx="11208327" cy="7176654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498764" y="809794"/>
            <a:ext cx="11208327" cy="7336679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1725307" y="6173826"/>
            <a:ext cx="393056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984672" y="10190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</a:t>
            </a:r>
            <a:r>
              <a:rPr lang="zh-TW" altLang="en-US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潛力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205" y="2116292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市場機會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群組 48"/>
          <p:cNvGrpSpPr/>
          <p:nvPr/>
        </p:nvGrpSpPr>
        <p:grpSpPr>
          <a:xfrm flipH="1">
            <a:off x="6248685" y="1732855"/>
            <a:ext cx="8660070" cy="7222463"/>
            <a:chOff x="-2982728" y="1732855"/>
            <a:chExt cx="8660070" cy="7222463"/>
          </a:xfrm>
        </p:grpSpPr>
        <p:pic>
          <p:nvPicPr>
            <p:cNvPr id="2052" name="Picture 4" descr="相關圖片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99" b="96702" l="2110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2982728" y="3303376"/>
              <a:ext cx="8473676" cy="565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相關圖片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49" b="49025" l="15400" r="49600">
                          <a14:backgroundMark x1="46500" y1="39430" x2="46500" y2="39430"/>
                          <a14:backgroundMark x1="46900" y1="38531" x2="46900" y2="38531"/>
                          <a14:backgroundMark x1="48500" y1="36432" x2="46300" y2="41979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0" r="50956" b="53569"/>
            <a:stretch/>
          </p:blipFill>
          <p:spPr bwMode="auto">
            <a:xfrm flipH="1">
              <a:off x="1091518" y="1732855"/>
              <a:ext cx="4585824" cy="4597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圖片 1" descr="通訊大賽-申請書.pdf - Adobe Acrobat Reader DC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t="15544" r="24286" b="6174"/>
          <a:stretch/>
        </p:blipFill>
        <p:spPr>
          <a:xfrm>
            <a:off x="223212" y="-5283002"/>
            <a:ext cx="7713760" cy="513805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7682018" y="3130130"/>
            <a:ext cx="2653220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2400" spc="-1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觀眾</a:t>
            </a:r>
            <a:r>
              <a:rPr lang="zh-TW" altLang="en-US" sz="2400" spc="-1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收視</a:t>
            </a:r>
            <a:r>
              <a:rPr lang="zh-TW" altLang="en-US" sz="2400" spc="-1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行為改變</a:t>
            </a:r>
            <a:endParaRPr lang="en-US" altLang="zh-TW" sz="2400" spc="-1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spc="-1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en-US" sz="2400" spc="-1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直播隨之興起</a:t>
            </a:r>
          </a:p>
        </p:txBody>
      </p:sp>
      <p:pic>
        <p:nvPicPr>
          <p:cNvPr id="17" name="圖片 16" descr="畫面剪輯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9380" y1="27848" x2="19380" y2="27848"/>
                        <a14:foregroundMark x1="87984" y1="63291" x2="87209" y2="25316"/>
                        <a14:foregroundMark x1="14341" y1="68354" x2="87209" y2="69620"/>
                        <a14:foregroundMark x1="12791" y1="51055" x2="12791" y2="51055"/>
                        <a14:foregroundMark x1="14341" y1="8017" x2="80233" y2="8439"/>
                        <a14:foregroundMark x1="81395" y1="37975" x2="90310" y2="11814"/>
                        <a14:foregroundMark x1="74806" y1="16456" x2="74806" y2="16456"/>
                        <a14:foregroundMark x1="94961" y1="70886" x2="94961" y2="13080"/>
                        <a14:foregroundMark x1="8527" y1="8017" x2="9302" y2="65823"/>
                        <a14:foregroundMark x1="6202" y1="83966" x2="89535" y2="83122"/>
                        <a14:foregroundMark x1="10853" y1="94093" x2="95736" y2="94093"/>
                        <a14:foregroundMark x1="18605" y1="62025" x2="19380" y2="42616"/>
                        <a14:foregroundMark x1="24031" y1="13502" x2="22868" y2="34177"/>
                        <a14:foregroundMark x1="5039" y1="5485" x2="88372" y2="5485"/>
                        <a14:foregroundMark x1="81395" y1="22785" x2="81395" y2="22785"/>
                        <a14:foregroundMark x1="80620" y1="54430" x2="79070" y2="19409"/>
                        <a14:foregroundMark x1="12791" y1="72996" x2="91473" y2="72152"/>
                        <a14:foregroundMark x1="5426" y1="94937" x2="5039" y2="82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521" y="3249958"/>
            <a:ext cx="718573" cy="66008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680234" y="4197982"/>
            <a:ext cx="307060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2400" spc="-1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直播成為新節目</a:t>
            </a:r>
            <a:r>
              <a:rPr lang="zh-TW" altLang="en-US" sz="2400" spc="-1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型態</a:t>
            </a:r>
          </a:p>
          <a:p>
            <a:r>
              <a:rPr lang="zh-TW" altLang="en-US" sz="2400" spc="-1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</a:t>
            </a:r>
            <a:r>
              <a:rPr lang="zh-TW" altLang="en-US" sz="2400" spc="-15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平台直播</a:t>
            </a:r>
            <a:r>
              <a:rPr lang="zh-TW" altLang="en-US" sz="2400" spc="-15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合作</a:t>
            </a:r>
            <a:endParaRPr lang="en-US" altLang="zh-TW" sz="2400" spc="-15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 descr="畫面剪輯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87" b="94613" l="3125" r="954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317" y="4146898"/>
            <a:ext cx="852828" cy="879479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1314928" y="842500"/>
            <a:ext cx="4436535" cy="89255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思科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視覺化網路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指數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 Networking Index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  <p:cxnSp>
        <p:nvCxnSpPr>
          <p:cNvPr id="25" name="直線接點 24"/>
          <p:cNvCxnSpPr/>
          <p:nvPr/>
        </p:nvCxnSpPr>
        <p:spPr>
          <a:xfrm>
            <a:off x="1247196" y="1738710"/>
            <a:ext cx="4572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2446999" y="1740664"/>
            <a:ext cx="2172391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年→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zh-TW" altLang="en-US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1062166" y="2156656"/>
            <a:ext cx="2370730" cy="2235939"/>
            <a:chOff x="5884505" y="2229849"/>
            <a:chExt cx="2370730" cy="2235939"/>
          </a:xfrm>
        </p:grpSpPr>
        <p:pic>
          <p:nvPicPr>
            <p:cNvPr id="2050" name="Picture 2" descr="「互聯網icon」的圖片搜尋結果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870" y="2781139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/>
            <p:cNvSpPr/>
            <p:nvPr/>
          </p:nvSpPr>
          <p:spPr>
            <a:xfrm>
              <a:off x="5884505" y="3688548"/>
              <a:ext cx="237073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33</a:t>
              </a:r>
              <a:r>
                <a:rPr lang="zh-TW" altLang="en-US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億成長</a:t>
              </a:r>
              <a:r>
                <a:rPr lang="zh-TW" altLang="en-US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至 </a:t>
              </a:r>
              <a:r>
                <a:rPr lang="en-US" altLang="zh-TW" sz="28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46</a:t>
              </a:r>
              <a:r>
                <a:rPr lang="zh-TW" altLang="en-US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億</a:t>
              </a:r>
              <a:endParaRPr lang="en-US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4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（占全球人口的</a:t>
              </a:r>
              <a:r>
                <a:rPr lang="en-US" altLang="zh-TW" sz="14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58%</a:t>
              </a:r>
              <a:r>
                <a:rPr lang="zh-TW" altLang="en-US" sz="14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</a:t>
              </a:r>
              <a:endPara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101259" y="2229849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互聯網使用者</a:t>
              </a:r>
              <a:endParaRPr lang="zh-TW" altLang="en-US" sz="24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6003499" y="2233788"/>
              <a:ext cx="2161306" cy="22320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3640699" y="2151382"/>
            <a:ext cx="2236510" cy="2241213"/>
            <a:chOff x="8781832" y="2224575"/>
            <a:chExt cx="2236510" cy="2241213"/>
          </a:xfrm>
        </p:grpSpPr>
        <p:pic>
          <p:nvPicPr>
            <p:cNvPr id="26" name="Picture 4" descr="「M2M icon」的圖片搜尋結果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7222" y="2895572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矩形 27"/>
            <p:cNvSpPr/>
            <p:nvPr/>
          </p:nvSpPr>
          <p:spPr>
            <a:xfrm>
              <a:off x="8781832" y="2224575"/>
              <a:ext cx="223651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個人設備</a:t>
              </a:r>
              <a:r>
                <a:rPr lang="zh-TW" altLang="en-US" sz="1600" b="1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和機器</a:t>
              </a:r>
              <a:r>
                <a:rPr lang="zh-TW" altLang="en-US" sz="1600" b="1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</a:t>
              </a:r>
              <a:r>
                <a:rPr lang="zh-TW" altLang="en-US" sz="1600" b="1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</a:t>
              </a:r>
              <a:endParaRPr lang="en-US" altLang="zh-TW" sz="1600" b="1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</a:t>
              </a:r>
              <a:r>
                <a:rPr lang="en-US" altLang="zh-TW" sz="1600" b="1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M2M</a:t>
              </a:r>
              <a:r>
                <a:rPr lang="zh-TW" altLang="en-US" sz="1600" b="1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）連接裝置</a:t>
              </a:r>
              <a:endParaRPr lang="zh-TW" altLang="en-US" sz="1600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9115257" y="3960007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更廣泛地採用</a:t>
              </a:r>
              <a:endParaRPr lang="en-US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803986" y="2233788"/>
              <a:ext cx="2160000" cy="22320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660065" y="4496824"/>
            <a:ext cx="2160000" cy="2233552"/>
            <a:chOff x="8477820" y="4540989"/>
            <a:chExt cx="2160000" cy="2233552"/>
          </a:xfrm>
        </p:grpSpPr>
        <p:pic>
          <p:nvPicPr>
            <p:cNvPr id="2056" name="Picture 8" descr="「影片 icon」的圖片搜尋結果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8435" y="5069948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矩形 32"/>
            <p:cNvSpPr/>
            <p:nvPr/>
          </p:nvSpPr>
          <p:spPr>
            <a:xfrm>
              <a:off x="8508817" y="5974322"/>
              <a:ext cx="2127032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</a:t>
              </a:r>
              <a:r>
                <a:rPr lang="zh-TW" altLang="en-US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網路直播</a:t>
              </a:r>
              <a:r>
                <a:rPr lang="zh-TW" altLang="en-US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</a:t>
              </a:r>
              <a:endParaRPr lang="en-US" altLang="zh-TW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</a:t>
              </a:r>
              <a:r>
                <a:rPr lang="en-US" altLang="zh-TW" sz="28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15</a:t>
              </a:r>
              <a:r>
                <a:rPr lang="zh-TW" altLang="en-US" sz="2800" b="1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倍</a:t>
              </a:r>
              <a:r>
                <a:rPr lang="zh-TW" altLang="en-US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增長</a:t>
              </a:r>
              <a:endParaRPr lang="en-US" altLang="zh-TW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8710559" y="4540989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新興媒體業</a:t>
              </a:r>
              <a:endParaRPr lang="zh-TW" altLang="en-US" sz="24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477820" y="4540989"/>
              <a:ext cx="2160000" cy="22320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1157569" y="4496824"/>
            <a:ext cx="2262158" cy="2251659"/>
            <a:chOff x="6134978" y="4540989"/>
            <a:chExt cx="2262158" cy="2251659"/>
          </a:xfrm>
        </p:grpSpPr>
        <p:pic>
          <p:nvPicPr>
            <p:cNvPr id="2054" name="Picture 6" descr="「speed icon」的圖片搜尋結果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169" y="5086622"/>
              <a:ext cx="900000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矩形 29"/>
            <p:cNvSpPr/>
            <p:nvPr/>
          </p:nvSpPr>
          <p:spPr>
            <a:xfrm>
              <a:off x="6191886" y="4540989"/>
              <a:ext cx="215956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200" b="1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全球影片觀看者</a:t>
              </a:r>
              <a:endParaRPr lang="zh-TW" altLang="en-US" sz="22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134978" y="5830583"/>
              <a:ext cx="226215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14</a:t>
              </a:r>
              <a:r>
                <a:rPr lang="zh-TW" altLang="en-US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億增長</a:t>
              </a:r>
              <a:r>
                <a:rPr lang="zh-TW" altLang="en-US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至近</a:t>
              </a:r>
              <a:r>
                <a:rPr lang="en-US" altLang="zh-TW" sz="28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19</a:t>
              </a:r>
              <a:r>
                <a:rPr lang="zh-TW" altLang="en-US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億</a:t>
              </a:r>
              <a:endParaRPr lang="en-US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152169" y="4542331"/>
              <a:ext cx="2160000" cy="2232000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281654" y="4854388"/>
              <a:ext cx="19800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（不包括行動端用戶）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6270432" y="6269428"/>
              <a:ext cx="199125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zh-TW" sz="1400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</a:t>
              </a:r>
              <a:r>
                <a:rPr lang="zh-TW" altLang="en-US" sz="14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秒大約有</a:t>
              </a:r>
              <a:r>
                <a:rPr lang="en-US" altLang="zh-TW" sz="14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</a:t>
              </a:r>
              <a:r>
                <a:rPr lang="zh-TW" altLang="en-US" sz="1400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萬分鐘</a:t>
              </a:r>
              <a:endParaRPr lang="en-US" altLang="zh-TW" sz="1400" dirty="0" smtClean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defRPr/>
              </a:pPr>
              <a:r>
                <a:rPr lang="zh-TW" altLang="en-US" sz="1400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zh-TW" altLang="en-US" sz="14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影片被</a:t>
              </a:r>
              <a:r>
                <a:rPr lang="zh-TW" altLang="en-US" sz="1400" dirty="0" smtClean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觀看</a:t>
              </a:r>
              <a:r>
                <a:rPr lang="en-US" altLang="zh-TW" sz="14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45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5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圓角矩形 9"/>
          <p:cNvSpPr/>
          <p:nvPr/>
        </p:nvSpPr>
        <p:spPr>
          <a:xfrm>
            <a:off x="69275" y="4025069"/>
            <a:ext cx="554182" cy="1500910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0" y="4113804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市場切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69275" y="2364134"/>
            <a:ext cx="554182" cy="1500910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2452869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行銷規劃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1582398" y="6151418"/>
            <a:ext cx="554182" cy="568037"/>
          </a:xfrm>
          <a:prstGeom prst="roundRect">
            <a:avLst/>
          </a:prstGeom>
          <a:solidFill>
            <a:srgbClr val="5D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498764" y="969819"/>
            <a:ext cx="11208327" cy="7176654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98764" y="809794"/>
            <a:ext cx="11208327" cy="7336679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984672" y="10190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執行能力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家庭網路頻寬煉金術師 - PowerPoin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t="23262" r="9769" b="7723"/>
          <a:stretch/>
        </p:blipFill>
        <p:spPr>
          <a:xfrm>
            <a:off x="1828178" y="-4587914"/>
            <a:ext cx="8102991" cy="4529797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5402197" y="3535300"/>
            <a:ext cx="1276769" cy="3184155"/>
            <a:chOff x="4235450" y="1280742"/>
            <a:chExt cx="706437" cy="1903413"/>
          </a:xfrm>
        </p:grpSpPr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583112" y="1344242"/>
              <a:ext cx="198437" cy="254000"/>
            </a:xfrm>
            <a:custGeom>
              <a:avLst/>
              <a:gdLst>
                <a:gd name="T0" fmla="*/ 2199 w 47"/>
                <a:gd name="T1" fmla="*/ 205 h 60"/>
                <a:gd name="T2" fmla="*/ 2199 w 47"/>
                <a:gd name="T3" fmla="*/ 0 h 60"/>
                <a:gd name="T4" fmla="*/ 1598 w 47"/>
                <a:gd name="T5" fmla="*/ 93 h 60"/>
                <a:gd name="T6" fmla="*/ 1112 w 47"/>
                <a:gd name="T7" fmla="*/ 56 h 60"/>
                <a:gd name="T8" fmla="*/ 806 w 47"/>
                <a:gd name="T9" fmla="*/ 56 h 60"/>
                <a:gd name="T10" fmla="*/ 657 w 47"/>
                <a:gd name="T11" fmla="*/ 307 h 60"/>
                <a:gd name="T12" fmla="*/ 601 w 47"/>
                <a:gd name="T13" fmla="*/ 605 h 60"/>
                <a:gd name="T14" fmla="*/ 396 w 47"/>
                <a:gd name="T15" fmla="*/ 909 h 60"/>
                <a:gd name="T16" fmla="*/ 93 w 47"/>
                <a:gd name="T17" fmla="*/ 605 h 60"/>
                <a:gd name="T18" fmla="*/ 56 w 47"/>
                <a:gd name="T19" fmla="*/ 1216 h 60"/>
                <a:gd name="T20" fmla="*/ 93 w 47"/>
                <a:gd name="T21" fmla="*/ 1365 h 60"/>
                <a:gd name="T22" fmla="*/ 303 w 47"/>
                <a:gd name="T23" fmla="*/ 1459 h 60"/>
                <a:gd name="T24" fmla="*/ 362 w 47"/>
                <a:gd name="T25" fmla="*/ 2219 h 60"/>
                <a:gd name="T26" fmla="*/ 997 w 47"/>
                <a:gd name="T27" fmla="*/ 2936 h 60"/>
                <a:gd name="T28" fmla="*/ 1202 w 47"/>
                <a:gd name="T29" fmla="*/ 3037 h 60"/>
                <a:gd name="T30" fmla="*/ 1803 w 47"/>
                <a:gd name="T31" fmla="*/ 2581 h 60"/>
                <a:gd name="T32" fmla="*/ 1960 w 47"/>
                <a:gd name="T33" fmla="*/ 2275 h 60"/>
                <a:gd name="T34" fmla="*/ 2109 w 47"/>
                <a:gd name="T35" fmla="*/ 1728 h 60"/>
                <a:gd name="T36" fmla="*/ 2199 w 47"/>
                <a:gd name="T37" fmla="*/ 1672 h 60"/>
                <a:gd name="T38" fmla="*/ 2348 w 47"/>
                <a:gd name="T39" fmla="*/ 1272 h 60"/>
                <a:gd name="T40" fmla="*/ 2348 w 47"/>
                <a:gd name="T41" fmla="*/ 1059 h 60"/>
                <a:gd name="T42" fmla="*/ 2348 w 47"/>
                <a:gd name="T43" fmla="*/ 1003 h 60"/>
                <a:gd name="T44" fmla="*/ 2255 w 47"/>
                <a:gd name="T45" fmla="*/ 968 h 60"/>
                <a:gd name="T46" fmla="*/ 2199 w 47"/>
                <a:gd name="T47" fmla="*/ 205 h 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7" h="60">
                  <a:moveTo>
                    <a:pt x="44" y="4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0" y="19"/>
                    <a:pt x="1" y="2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19"/>
                    <a:pt x="45" y="19"/>
                    <a:pt x="45" y="19"/>
                  </a:cubicBezTo>
                  <a:lnTo>
                    <a:pt x="44" y="4"/>
                  </a:ln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4591050" y="1280742"/>
              <a:ext cx="211137" cy="149225"/>
            </a:xfrm>
            <a:custGeom>
              <a:avLst/>
              <a:gdLst>
                <a:gd name="T0" fmla="*/ 2258 w 50"/>
                <a:gd name="T1" fmla="*/ 585 h 35"/>
                <a:gd name="T2" fmla="*/ 1258 w 50"/>
                <a:gd name="T3" fmla="*/ 0 h 35"/>
                <a:gd name="T4" fmla="*/ 303 w 50"/>
                <a:gd name="T5" fmla="*/ 526 h 35"/>
                <a:gd name="T6" fmla="*/ 0 w 50"/>
                <a:gd name="T7" fmla="*/ 1413 h 35"/>
                <a:gd name="T8" fmla="*/ 303 w 50"/>
                <a:gd name="T9" fmla="*/ 1724 h 35"/>
                <a:gd name="T10" fmla="*/ 511 w 50"/>
                <a:gd name="T11" fmla="*/ 1413 h 35"/>
                <a:gd name="T12" fmla="*/ 545 w 50"/>
                <a:gd name="T13" fmla="*/ 1082 h 35"/>
                <a:gd name="T14" fmla="*/ 694 w 50"/>
                <a:gd name="T15" fmla="*/ 830 h 35"/>
                <a:gd name="T16" fmla="*/ 998 w 50"/>
                <a:gd name="T17" fmla="*/ 830 h 35"/>
                <a:gd name="T18" fmla="*/ 1508 w 50"/>
                <a:gd name="T19" fmla="*/ 894 h 35"/>
                <a:gd name="T20" fmla="*/ 2109 w 50"/>
                <a:gd name="T21" fmla="*/ 771 h 35"/>
                <a:gd name="T22" fmla="*/ 2109 w 50"/>
                <a:gd name="T23" fmla="*/ 988 h 35"/>
                <a:gd name="T24" fmla="*/ 2144 w 50"/>
                <a:gd name="T25" fmla="*/ 1759 h 35"/>
                <a:gd name="T26" fmla="*/ 2258 w 50"/>
                <a:gd name="T27" fmla="*/ 1818 h 35"/>
                <a:gd name="T28" fmla="*/ 2357 w 50"/>
                <a:gd name="T29" fmla="*/ 1507 h 35"/>
                <a:gd name="T30" fmla="*/ 2258 w 50"/>
                <a:gd name="T31" fmla="*/ 585 h 3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50" h="35">
                  <a:moveTo>
                    <a:pt x="45" y="11"/>
                  </a:moveTo>
                  <a:cubicBezTo>
                    <a:pt x="45" y="11"/>
                    <a:pt x="36" y="0"/>
                    <a:pt x="25" y="0"/>
                  </a:cubicBezTo>
                  <a:cubicBezTo>
                    <a:pt x="25" y="0"/>
                    <a:pt x="9" y="2"/>
                    <a:pt x="6" y="1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50" y="17"/>
                    <a:pt x="45" y="1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4294187" y="1531567"/>
              <a:ext cx="647700" cy="847725"/>
            </a:xfrm>
            <a:custGeom>
              <a:avLst/>
              <a:gdLst>
                <a:gd name="T0" fmla="*/ 7488 w 153"/>
                <a:gd name="T1" fmla="*/ 4072 h 200"/>
                <a:gd name="T2" fmla="*/ 7432 w 153"/>
                <a:gd name="T3" fmla="*/ 3615 h 200"/>
                <a:gd name="T4" fmla="*/ 7432 w 153"/>
                <a:gd name="T5" fmla="*/ 2587 h 200"/>
                <a:gd name="T6" fmla="*/ 7432 w 153"/>
                <a:gd name="T7" fmla="*/ 1981 h 200"/>
                <a:gd name="T8" fmla="*/ 7339 w 153"/>
                <a:gd name="T9" fmla="*/ 1370 h 200"/>
                <a:gd name="T10" fmla="*/ 7032 w 153"/>
                <a:gd name="T11" fmla="*/ 1276 h 200"/>
                <a:gd name="T12" fmla="*/ 5973 w 153"/>
                <a:gd name="T13" fmla="*/ 913 h 200"/>
                <a:gd name="T14" fmla="*/ 5312 w 153"/>
                <a:gd name="T15" fmla="*/ 248 h 200"/>
                <a:gd name="T16" fmla="*/ 5312 w 153"/>
                <a:gd name="T17" fmla="*/ 248 h 200"/>
                <a:gd name="T18" fmla="*/ 5256 w 153"/>
                <a:gd name="T19" fmla="*/ 363 h 200"/>
                <a:gd name="T20" fmla="*/ 4643 w 153"/>
                <a:gd name="T21" fmla="*/ 820 h 200"/>
                <a:gd name="T22" fmla="*/ 4459 w 153"/>
                <a:gd name="T23" fmla="*/ 705 h 200"/>
                <a:gd name="T24" fmla="*/ 3789 w 153"/>
                <a:gd name="T25" fmla="*/ 0 h 200"/>
                <a:gd name="T26" fmla="*/ 3277 w 153"/>
                <a:gd name="T27" fmla="*/ 307 h 200"/>
                <a:gd name="T28" fmla="*/ 2979 w 153"/>
                <a:gd name="T29" fmla="*/ 457 h 200"/>
                <a:gd name="T30" fmla="*/ 1059 w 153"/>
                <a:gd name="T31" fmla="*/ 969 h 200"/>
                <a:gd name="T32" fmla="*/ 1003 w 153"/>
                <a:gd name="T33" fmla="*/ 1127 h 200"/>
                <a:gd name="T34" fmla="*/ 819 w 153"/>
                <a:gd name="T35" fmla="*/ 1674 h 200"/>
                <a:gd name="T36" fmla="*/ 704 w 153"/>
                <a:gd name="T37" fmla="*/ 2438 h 200"/>
                <a:gd name="T38" fmla="*/ 605 w 153"/>
                <a:gd name="T39" fmla="*/ 3957 h 200"/>
                <a:gd name="T40" fmla="*/ 149 w 153"/>
                <a:gd name="T41" fmla="*/ 6301 h 200"/>
                <a:gd name="T42" fmla="*/ 0 w 153"/>
                <a:gd name="T43" fmla="*/ 8435 h 200"/>
                <a:gd name="T44" fmla="*/ 968 w 153"/>
                <a:gd name="T45" fmla="*/ 8640 h 200"/>
                <a:gd name="T46" fmla="*/ 968 w 153"/>
                <a:gd name="T47" fmla="*/ 9609 h 200"/>
                <a:gd name="T48" fmla="*/ 1160 w 153"/>
                <a:gd name="T49" fmla="*/ 9860 h 200"/>
                <a:gd name="T50" fmla="*/ 1821 w 153"/>
                <a:gd name="T51" fmla="*/ 10165 h 200"/>
                <a:gd name="T52" fmla="*/ 2027 w 153"/>
                <a:gd name="T53" fmla="*/ 10010 h 200"/>
                <a:gd name="T54" fmla="*/ 2581 w 153"/>
                <a:gd name="T55" fmla="*/ 9003 h 200"/>
                <a:gd name="T56" fmla="*/ 2824 w 153"/>
                <a:gd name="T57" fmla="*/ 7636 h 200"/>
                <a:gd name="T58" fmla="*/ 3243 w 153"/>
                <a:gd name="T59" fmla="*/ 7577 h 200"/>
                <a:gd name="T60" fmla="*/ 4003 w 153"/>
                <a:gd name="T61" fmla="*/ 7463 h 200"/>
                <a:gd name="T62" fmla="*/ 4915 w 153"/>
                <a:gd name="T63" fmla="*/ 7065 h 200"/>
                <a:gd name="T64" fmla="*/ 5917 w 153"/>
                <a:gd name="T65" fmla="*/ 6758 h 200"/>
                <a:gd name="T66" fmla="*/ 6165 w 153"/>
                <a:gd name="T67" fmla="*/ 7009 h 200"/>
                <a:gd name="T68" fmla="*/ 6315 w 153"/>
                <a:gd name="T69" fmla="*/ 7308 h 200"/>
                <a:gd name="T70" fmla="*/ 6520 w 153"/>
                <a:gd name="T71" fmla="*/ 7727 h 200"/>
                <a:gd name="T72" fmla="*/ 6520 w 153"/>
                <a:gd name="T73" fmla="*/ 8640 h 200"/>
                <a:gd name="T74" fmla="*/ 6827 w 153"/>
                <a:gd name="T75" fmla="*/ 8333 h 200"/>
                <a:gd name="T76" fmla="*/ 6920 w 153"/>
                <a:gd name="T77" fmla="*/ 7820 h 200"/>
                <a:gd name="T78" fmla="*/ 7189 w 153"/>
                <a:gd name="T79" fmla="*/ 7270 h 200"/>
                <a:gd name="T80" fmla="*/ 7283 w 153"/>
                <a:gd name="T81" fmla="*/ 7158 h 200"/>
                <a:gd name="T82" fmla="*/ 7531 w 153"/>
                <a:gd name="T83" fmla="*/ 6395 h 200"/>
                <a:gd name="T84" fmla="*/ 7680 w 153"/>
                <a:gd name="T85" fmla="*/ 5233 h 200"/>
                <a:gd name="T86" fmla="*/ 7736 w 153"/>
                <a:gd name="T87" fmla="*/ 4777 h 200"/>
                <a:gd name="T88" fmla="*/ 7488 w 153"/>
                <a:gd name="T89" fmla="*/ 4072 h 20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53" h="200">
                  <a:moveTo>
                    <a:pt x="148" y="80"/>
                  </a:moveTo>
                  <a:cubicBezTo>
                    <a:pt x="148" y="80"/>
                    <a:pt x="148" y="73"/>
                    <a:pt x="147" y="71"/>
                  </a:cubicBezTo>
                  <a:cubicBezTo>
                    <a:pt x="146" y="69"/>
                    <a:pt x="147" y="51"/>
                    <a:pt x="147" y="51"/>
                  </a:cubicBezTo>
                  <a:cubicBezTo>
                    <a:pt x="147" y="51"/>
                    <a:pt x="147" y="41"/>
                    <a:pt x="147" y="39"/>
                  </a:cubicBezTo>
                  <a:cubicBezTo>
                    <a:pt x="146" y="37"/>
                    <a:pt x="145" y="27"/>
                    <a:pt x="145" y="27"/>
                  </a:cubicBezTo>
                  <a:cubicBezTo>
                    <a:pt x="139" y="25"/>
                    <a:pt x="139" y="25"/>
                    <a:pt x="139" y="25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9" y="170"/>
                    <a:pt x="19" y="170"/>
                    <a:pt x="19" y="170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40" y="197"/>
                    <a:pt x="40" y="197"/>
                    <a:pt x="40" y="197"/>
                  </a:cubicBezTo>
                  <a:cubicBezTo>
                    <a:pt x="51" y="177"/>
                    <a:pt x="51" y="177"/>
                    <a:pt x="51" y="177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64" y="149"/>
                    <a:pt x="64" y="149"/>
                    <a:pt x="64" y="149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22" y="138"/>
                    <a:pt x="122" y="138"/>
                    <a:pt x="122" y="138"/>
                  </a:cubicBezTo>
                  <a:cubicBezTo>
                    <a:pt x="125" y="144"/>
                    <a:pt x="125" y="144"/>
                    <a:pt x="125" y="144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35" y="164"/>
                    <a:pt x="135" y="164"/>
                    <a:pt x="135" y="16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3" y="94"/>
                    <a:pt x="153" y="94"/>
                    <a:pt x="153" y="94"/>
                  </a:cubicBezTo>
                  <a:lnTo>
                    <a:pt x="148" y="8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4532312" y="1531567"/>
              <a:ext cx="266700" cy="635000"/>
            </a:xfrm>
            <a:custGeom>
              <a:avLst/>
              <a:gdLst>
                <a:gd name="T0" fmla="*/ 162 w 168"/>
                <a:gd name="T1" fmla="*/ 355 h 400"/>
                <a:gd name="T2" fmla="*/ 168 w 168"/>
                <a:gd name="T3" fmla="*/ 344 h 400"/>
                <a:gd name="T4" fmla="*/ 162 w 168"/>
                <a:gd name="T5" fmla="*/ 334 h 400"/>
                <a:gd name="T6" fmla="*/ 149 w 168"/>
                <a:gd name="T7" fmla="*/ 277 h 400"/>
                <a:gd name="T8" fmla="*/ 146 w 168"/>
                <a:gd name="T9" fmla="*/ 211 h 400"/>
                <a:gd name="T10" fmla="*/ 154 w 168"/>
                <a:gd name="T11" fmla="*/ 112 h 400"/>
                <a:gd name="T12" fmla="*/ 133 w 168"/>
                <a:gd name="T13" fmla="*/ 58 h 400"/>
                <a:gd name="T14" fmla="*/ 130 w 168"/>
                <a:gd name="T15" fmla="*/ 21 h 400"/>
                <a:gd name="T16" fmla="*/ 136 w 168"/>
                <a:gd name="T17" fmla="*/ 16 h 400"/>
                <a:gd name="T18" fmla="*/ 130 w 168"/>
                <a:gd name="T19" fmla="*/ 13 h 400"/>
                <a:gd name="T20" fmla="*/ 130 w 168"/>
                <a:gd name="T21" fmla="*/ 13 h 400"/>
                <a:gd name="T22" fmla="*/ 128 w 168"/>
                <a:gd name="T23" fmla="*/ 18 h 400"/>
                <a:gd name="T24" fmla="*/ 96 w 168"/>
                <a:gd name="T25" fmla="*/ 42 h 400"/>
                <a:gd name="T26" fmla="*/ 85 w 168"/>
                <a:gd name="T27" fmla="*/ 37 h 400"/>
                <a:gd name="T28" fmla="*/ 50 w 168"/>
                <a:gd name="T29" fmla="*/ 0 h 400"/>
                <a:gd name="T30" fmla="*/ 40 w 168"/>
                <a:gd name="T31" fmla="*/ 8 h 400"/>
                <a:gd name="T32" fmla="*/ 40 w 168"/>
                <a:gd name="T33" fmla="*/ 8 h 400"/>
                <a:gd name="T34" fmla="*/ 26 w 168"/>
                <a:gd name="T35" fmla="*/ 96 h 400"/>
                <a:gd name="T36" fmla="*/ 21 w 168"/>
                <a:gd name="T37" fmla="*/ 181 h 400"/>
                <a:gd name="T38" fmla="*/ 21 w 168"/>
                <a:gd name="T39" fmla="*/ 227 h 400"/>
                <a:gd name="T40" fmla="*/ 2 w 168"/>
                <a:gd name="T41" fmla="*/ 392 h 400"/>
                <a:gd name="T42" fmla="*/ 0 w 168"/>
                <a:gd name="T43" fmla="*/ 400 h 400"/>
                <a:gd name="T44" fmla="*/ 21 w 168"/>
                <a:gd name="T45" fmla="*/ 398 h 400"/>
                <a:gd name="T46" fmla="*/ 61 w 168"/>
                <a:gd name="T47" fmla="*/ 392 h 400"/>
                <a:gd name="T48" fmla="*/ 109 w 168"/>
                <a:gd name="T49" fmla="*/ 371 h 400"/>
                <a:gd name="T50" fmla="*/ 162 w 168"/>
                <a:gd name="T51" fmla="*/ 355 h 4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68" h="400">
                  <a:moveTo>
                    <a:pt x="162" y="355"/>
                  </a:moveTo>
                  <a:lnTo>
                    <a:pt x="168" y="344"/>
                  </a:lnTo>
                  <a:lnTo>
                    <a:pt x="162" y="334"/>
                  </a:lnTo>
                  <a:lnTo>
                    <a:pt x="149" y="277"/>
                  </a:lnTo>
                  <a:lnTo>
                    <a:pt x="146" y="211"/>
                  </a:lnTo>
                  <a:lnTo>
                    <a:pt x="154" y="112"/>
                  </a:lnTo>
                  <a:lnTo>
                    <a:pt x="133" y="58"/>
                  </a:lnTo>
                  <a:lnTo>
                    <a:pt x="130" y="21"/>
                  </a:lnTo>
                  <a:lnTo>
                    <a:pt x="136" y="16"/>
                  </a:lnTo>
                  <a:lnTo>
                    <a:pt x="130" y="13"/>
                  </a:lnTo>
                  <a:lnTo>
                    <a:pt x="128" y="18"/>
                  </a:lnTo>
                  <a:lnTo>
                    <a:pt x="96" y="42"/>
                  </a:lnTo>
                  <a:lnTo>
                    <a:pt x="85" y="37"/>
                  </a:lnTo>
                  <a:lnTo>
                    <a:pt x="50" y="0"/>
                  </a:lnTo>
                  <a:lnTo>
                    <a:pt x="40" y="8"/>
                  </a:lnTo>
                  <a:lnTo>
                    <a:pt x="26" y="96"/>
                  </a:lnTo>
                  <a:lnTo>
                    <a:pt x="21" y="181"/>
                  </a:lnTo>
                  <a:lnTo>
                    <a:pt x="21" y="227"/>
                  </a:lnTo>
                  <a:lnTo>
                    <a:pt x="2" y="392"/>
                  </a:lnTo>
                  <a:lnTo>
                    <a:pt x="0" y="400"/>
                  </a:lnTo>
                  <a:lnTo>
                    <a:pt x="21" y="398"/>
                  </a:lnTo>
                  <a:lnTo>
                    <a:pt x="61" y="392"/>
                  </a:lnTo>
                  <a:lnTo>
                    <a:pt x="109" y="371"/>
                  </a:lnTo>
                  <a:lnTo>
                    <a:pt x="162" y="3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4586287" y="1590305"/>
              <a:ext cx="123825" cy="555625"/>
            </a:xfrm>
            <a:custGeom>
              <a:avLst/>
              <a:gdLst>
                <a:gd name="T0" fmla="*/ 780 w 29"/>
                <a:gd name="T1" fmla="*/ 307 h 131"/>
                <a:gd name="T2" fmla="*/ 839 w 29"/>
                <a:gd name="T3" fmla="*/ 606 h 131"/>
                <a:gd name="T4" fmla="*/ 780 w 29"/>
                <a:gd name="T5" fmla="*/ 820 h 131"/>
                <a:gd name="T6" fmla="*/ 527 w 29"/>
                <a:gd name="T7" fmla="*/ 3105 h 131"/>
                <a:gd name="T8" fmla="*/ 0 w 29"/>
                <a:gd name="T9" fmla="*/ 6068 h 131"/>
                <a:gd name="T10" fmla="*/ 471 w 29"/>
                <a:gd name="T11" fmla="*/ 6674 h 131"/>
                <a:gd name="T12" fmla="*/ 1208 w 29"/>
                <a:gd name="T13" fmla="*/ 6311 h 131"/>
                <a:gd name="T14" fmla="*/ 1267 w 29"/>
                <a:gd name="T15" fmla="*/ 6124 h 131"/>
                <a:gd name="T16" fmla="*/ 1520 w 29"/>
                <a:gd name="T17" fmla="*/ 3626 h 131"/>
                <a:gd name="T18" fmla="*/ 1460 w 29"/>
                <a:gd name="T19" fmla="*/ 1734 h 131"/>
                <a:gd name="T20" fmla="*/ 1267 w 29"/>
                <a:gd name="T21" fmla="*/ 914 h 131"/>
                <a:gd name="T22" fmla="*/ 1208 w 29"/>
                <a:gd name="T23" fmla="*/ 671 h 131"/>
                <a:gd name="T24" fmla="*/ 1460 w 29"/>
                <a:gd name="T25" fmla="*/ 363 h 131"/>
                <a:gd name="T26" fmla="*/ 780 w 29"/>
                <a:gd name="T27" fmla="*/ 307 h 13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9" h="131">
                  <a:moveTo>
                    <a:pt x="15" y="6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23" y="124"/>
                    <a:pt x="23" y="124"/>
                    <a:pt x="23" y="124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3" y="0"/>
                    <a:pt x="15" y="6"/>
                  </a:cubicBezTo>
                  <a:close/>
                </a:path>
              </a:pathLst>
            </a:custGeom>
            <a:solidFill>
              <a:srgbClr val="9B39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4391025" y="2095130"/>
              <a:ext cx="454025" cy="992188"/>
            </a:xfrm>
            <a:custGeom>
              <a:avLst/>
              <a:gdLst>
                <a:gd name="T0" fmla="*/ 5402 w 107"/>
                <a:gd name="T1" fmla="*/ 1883 h 234"/>
                <a:gd name="T2" fmla="*/ 5402 w 107"/>
                <a:gd name="T3" fmla="*/ 970 h 234"/>
                <a:gd name="T4" fmla="*/ 5215 w 107"/>
                <a:gd name="T5" fmla="*/ 550 h 234"/>
                <a:gd name="T6" fmla="*/ 5057 w 107"/>
                <a:gd name="T7" fmla="*/ 248 h 234"/>
                <a:gd name="T8" fmla="*/ 4795 w 107"/>
                <a:gd name="T9" fmla="*/ 0 h 234"/>
                <a:gd name="T10" fmla="*/ 3779 w 107"/>
                <a:gd name="T11" fmla="*/ 307 h 234"/>
                <a:gd name="T12" fmla="*/ 2865 w 107"/>
                <a:gd name="T13" fmla="*/ 705 h 234"/>
                <a:gd name="T14" fmla="*/ 2101 w 107"/>
                <a:gd name="T15" fmla="*/ 820 h 234"/>
                <a:gd name="T16" fmla="*/ 1679 w 107"/>
                <a:gd name="T17" fmla="*/ 857 h 234"/>
                <a:gd name="T18" fmla="*/ 1430 w 107"/>
                <a:gd name="T19" fmla="*/ 2246 h 234"/>
                <a:gd name="T20" fmla="*/ 858 w 107"/>
                <a:gd name="T21" fmla="*/ 3261 h 234"/>
                <a:gd name="T22" fmla="*/ 671 w 107"/>
                <a:gd name="T23" fmla="*/ 3411 h 234"/>
                <a:gd name="T24" fmla="*/ 94 w 107"/>
                <a:gd name="T25" fmla="*/ 3104 h 234"/>
                <a:gd name="T26" fmla="*/ 0 w 107"/>
                <a:gd name="T27" fmla="*/ 4022 h 234"/>
                <a:gd name="T28" fmla="*/ 251 w 107"/>
                <a:gd name="T29" fmla="*/ 5908 h 234"/>
                <a:gd name="T30" fmla="*/ 708 w 107"/>
                <a:gd name="T31" fmla="*/ 8595 h 234"/>
                <a:gd name="T32" fmla="*/ 1128 w 107"/>
                <a:gd name="T33" fmla="*/ 9874 h 234"/>
                <a:gd name="T34" fmla="*/ 1165 w 107"/>
                <a:gd name="T35" fmla="*/ 10136 h 234"/>
                <a:gd name="T36" fmla="*/ 1679 w 107"/>
                <a:gd name="T37" fmla="*/ 10331 h 234"/>
                <a:gd name="T38" fmla="*/ 2194 w 107"/>
                <a:gd name="T39" fmla="*/ 10230 h 234"/>
                <a:gd name="T40" fmla="*/ 2408 w 107"/>
                <a:gd name="T41" fmla="*/ 9987 h 234"/>
                <a:gd name="T42" fmla="*/ 2443 w 107"/>
                <a:gd name="T43" fmla="*/ 9623 h 234"/>
                <a:gd name="T44" fmla="*/ 2502 w 107"/>
                <a:gd name="T45" fmla="*/ 8860 h 234"/>
                <a:gd name="T46" fmla="*/ 2558 w 107"/>
                <a:gd name="T47" fmla="*/ 8595 h 234"/>
                <a:gd name="T48" fmla="*/ 2443 w 107"/>
                <a:gd name="T49" fmla="*/ 7946 h 234"/>
                <a:gd name="T50" fmla="*/ 2502 w 107"/>
                <a:gd name="T51" fmla="*/ 7583 h 234"/>
                <a:gd name="T52" fmla="*/ 2443 w 107"/>
                <a:gd name="T53" fmla="*/ 6306 h 234"/>
                <a:gd name="T54" fmla="*/ 2408 w 107"/>
                <a:gd name="T55" fmla="*/ 5964 h 234"/>
                <a:gd name="T56" fmla="*/ 2558 w 107"/>
                <a:gd name="T57" fmla="*/ 5542 h 234"/>
                <a:gd name="T58" fmla="*/ 2558 w 107"/>
                <a:gd name="T59" fmla="*/ 5243 h 234"/>
                <a:gd name="T60" fmla="*/ 2865 w 107"/>
                <a:gd name="T61" fmla="*/ 3774 h 234"/>
                <a:gd name="T62" fmla="*/ 3207 w 107"/>
                <a:gd name="T63" fmla="*/ 6456 h 234"/>
                <a:gd name="T64" fmla="*/ 3515 w 107"/>
                <a:gd name="T65" fmla="*/ 7583 h 234"/>
                <a:gd name="T66" fmla="*/ 3416 w 107"/>
                <a:gd name="T67" fmla="*/ 8253 h 234"/>
                <a:gd name="T68" fmla="*/ 3015 w 107"/>
                <a:gd name="T69" fmla="*/ 9509 h 234"/>
                <a:gd name="T70" fmla="*/ 3173 w 107"/>
                <a:gd name="T71" fmla="*/ 10785 h 234"/>
                <a:gd name="T72" fmla="*/ 3058 w 107"/>
                <a:gd name="T73" fmla="*/ 11907 h 234"/>
                <a:gd name="T74" fmla="*/ 3322 w 107"/>
                <a:gd name="T75" fmla="*/ 11848 h 234"/>
                <a:gd name="T76" fmla="*/ 4031 w 107"/>
                <a:gd name="T77" fmla="*/ 11757 h 234"/>
                <a:gd name="T78" fmla="*/ 4544 w 107"/>
                <a:gd name="T79" fmla="*/ 11814 h 234"/>
                <a:gd name="T80" fmla="*/ 4600 w 107"/>
                <a:gd name="T81" fmla="*/ 11242 h 234"/>
                <a:gd name="T82" fmla="*/ 4643 w 107"/>
                <a:gd name="T83" fmla="*/ 10686 h 234"/>
                <a:gd name="T84" fmla="*/ 4758 w 107"/>
                <a:gd name="T85" fmla="*/ 10174 h 234"/>
                <a:gd name="T86" fmla="*/ 5100 w 107"/>
                <a:gd name="T87" fmla="*/ 8403 h 234"/>
                <a:gd name="T88" fmla="*/ 5252 w 107"/>
                <a:gd name="T89" fmla="*/ 6976 h 234"/>
                <a:gd name="T90" fmla="*/ 5402 w 107"/>
                <a:gd name="T91" fmla="*/ 3966 h 234"/>
                <a:gd name="T92" fmla="*/ 5458 w 107"/>
                <a:gd name="T93" fmla="*/ 2134 h 234"/>
                <a:gd name="T94" fmla="*/ 5458 w 107"/>
                <a:gd name="T95" fmla="*/ 1827 h 234"/>
                <a:gd name="T96" fmla="*/ 5402 w 107"/>
                <a:gd name="T97" fmla="*/ 1883 h 2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7" h="234">
                  <a:moveTo>
                    <a:pt x="106" y="37"/>
                  </a:moveTo>
                  <a:cubicBezTo>
                    <a:pt x="106" y="19"/>
                    <a:pt x="106" y="19"/>
                    <a:pt x="106" y="19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1" y="67"/>
                    <a:pt x="0" y="78"/>
                    <a:pt x="0" y="79"/>
                  </a:cubicBezTo>
                  <a:cubicBezTo>
                    <a:pt x="0" y="80"/>
                    <a:pt x="5" y="115"/>
                    <a:pt x="5" y="116"/>
                  </a:cubicBezTo>
                  <a:cubicBezTo>
                    <a:pt x="5" y="118"/>
                    <a:pt x="13" y="167"/>
                    <a:pt x="14" y="169"/>
                  </a:cubicBezTo>
                  <a:cubicBezTo>
                    <a:pt x="15" y="171"/>
                    <a:pt x="22" y="194"/>
                    <a:pt x="22" y="194"/>
                  </a:cubicBezTo>
                  <a:cubicBezTo>
                    <a:pt x="22" y="194"/>
                    <a:pt x="23" y="198"/>
                    <a:pt x="23" y="199"/>
                  </a:cubicBezTo>
                  <a:cubicBezTo>
                    <a:pt x="24" y="200"/>
                    <a:pt x="33" y="203"/>
                    <a:pt x="33" y="203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43" y="201"/>
                    <a:pt x="46" y="197"/>
                    <a:pt x="47" y="196"/>
                  </a:cubicBezTo>
                  <a:cubicBezTo>
                    <a:pt x="47" y="195"/>
                    <a:pt x="48" y="189"/>
                    <a:pt x="48" y="189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50" y="169"/>
                    <a:pt x="48" y="157"/>
                    <a:pt x="48" y="156"/>
                  </a:cubicBezTo>
                  <a:cubicBezTo>
                    <a:pt x="48" y="155"/>
                    <a:pt x="49" y="149"/>
                    <a:pt x="49" y="149"/>
                  </a:cubicBezTo>
                  <a:cubicBezTo>
                    <a:pt x="48" y="124"/>
                    <a:pt x="48" y="124"/>
                    <a:pt x="48" y="124"/>
                  </a:cubicBezTo>
                  <a:cubicBezTo>
                    <a:pt x="48" y="124"/>
                    <a:pt x="46" y="119"/>
                    <a:pt x="47" y="117"/>
                  </a:cubicBezTo>
                  <a:cubicBezTo>
                    <a:pt x="47" y="116"/>
                    <a:pt x="50" y="109"/>
                    <a:pt x="50" y="109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59" y="187"/>
                    <a:pt x="59" y="187"/>
                    <a:pt x="59" y="187"/>
                  </a:cubicBezTo>
                  <a:cubicBezTo>
                    <a:pt x="62" y="212"/>
                    <a:pt x="62" y="212"/>
                    <a:pt x="62" y="212"/>
                  </a:cubicBezTo>
                  <a:cubicBezTo>
                    <a:pt x="60" y="234"/>
                    <a:pt x="60" y="234"/>
                    <a:pt x="60" y="234"/>
                  </a:cubicBezTo>
                  <a:cubicBezTo>
                    <a:pt x="65" y="233"/>
                    <a:pt x="65" y="233"/>
                    <a:pt x="65" y="233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89" y="232"/>
                    <a:pt x="89" y="232"/>
                    <a:pt x="89" y="232"/>
                  </a:cubicBezTo>
                  <a:cubicBezTo>
                    <a:pt x="90" y="221"/>
                    <a:pt x="90" y="221"/>
                    <a:pt x="90" y="221"/>
                  </a:cubicBezTo>
                  <a:cubicBezTo>
                    <a:pt x="91" y="210"/>
                    <a:pt x="91" y="210"/>
                    <a:pt x="91" y="210"/>
                  </a:cubicBezTo>
                  <a:cubicBezTo>
                    <a:pt x="93" y="200"/>
                    <a:pt x="93" y="200"/>
                    <a:pt x="93" y="200"/>
                  </a:cubicBezTo>
                  <a:cubicBezTo>
                    <a:pt x="93" y="200"/>
                    <a:pt x="100" y="166"/>
                    <a:pt x="100" y="165"/>
                  </a:cubicBezTo>
                  <a:cubicBezTo>
                    <a:pt x="101" y="164"/>
                    <a:pt x="103" y="137"/>
                    <a:pt x="103" y="137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36"/>
                    <a:pt x="107" y="36"/>
                    <a:pt x="107" y="36"/>
                  </a:cubicBezTo>
                  <a:lnTo>
                    <a:pt x="106" y="37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4286250" y="2234830"/>
              <a:ext cx="76200" cy="123825"/>
            </a:xfrm>
            <a:custGeom>
              <a:avLst/>
              <a:gdLst>
                <a:gd name="T0" fmla="*/ 48 w 48"/>
                <a:gd name="T1" fmla="*/ 8 h 78"/>
                <a:gd name="T2" fmla="*/ 13 w 48"/>
                <a:gd name="T3" fmla="*/ 0 h 78"/>
                <a:gd name="T4" fmla="*/ 0 w 48"/>
                <a:gd name="T5" fmla="*/ 54 h 78"/>
                <a:gd name="T6" fmla="*/ 18 w 48"/>
                <a:gd name="T7" fmla="*/ 72 h 78"/>
                <a:gd name="T8" fmla="*/ 24 w 48"/>
                <a:gd name="T9" fmla="*/ 51 h 78"/>
                <a:gd name="T10" fmla="*/ 34 w 48"/>
                <a:gd name="T11" fmla="*/ 78 h 78"/>
                <a:gd name="T12" fmla="*/ 45 w 48"/>
                <a:gd name="T13" fmla="*/ 78 h 78"/>
                <a:gd name="T14" fmla="*/ 48 w 48"/>
                <a:gd name="T15" fmla="*/ 70 h 78"/>
                <a:gd name="T16" fmla="*/ 42 w 48"/>
                <a:gd name="T17" fmla="*/ 45 h 78"/>
                <a:gd name="T18" fmla="*/ 48 w 48"/>
                <a:gd name="T19" fmla="*/ 32 h 78"/>
                <a:gd name="T20" fmla="*/ 48 w 48"/>
                <a:gd name="T21" fmla="*/ 8 h 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8" h="78">
                  <a:moveTo>
                    <a:pt x="48" y="8"/>
                  </a:moveTo>
                  <a:lnTo>
                    <a:pt x="13" y="0"/>
                  </a:lnTo>
                  <a:lnTo>
                    <a:pt x="0" y="54"/>
                  </a:lnTo>
                  <a:lnTo>
                    <a:pt x="18" y="72"/>
                  </a:lnTo>
                  <a:lnTo>
                    <a:pt x="24" y="51"/>
                  </a:lnTo>
                  <a:lnTo>
                    <a:pt x="34" y="78"/>
                  </a:lnTo>
                  <a:lnTo>
                    <a:pt x="45" y="78"/>
                  </a:lnTo>
                  <a:lnTo>
                    <a:pt x="48" y="70"/>
                  </a:lnTo>
                  <a:lnTo>
                    <a:pt x="42" y="45"/>
                  </a:lnTo>
                  <a:lnTo>
                    <a:pt x="48" y="32"/>
                  </a:lnTo>
                  <a:lnTo>
                    <a:pt x="48" y="8"/>
                  </a:ln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4235450" y="2306267"/>
              <a:ext cx="206375" cy="484188"/>
            </a:xfrm>
            <a:custGeom>
              <a:avLst/>
              <a:gdLst>
                <a:gd name="T0" fmla="*/ 2223 w 49"/>
                <a:gd name="T1" fmla="*/ 3235 h 114"/>
                <a:gd name="T2" fmla="*/ 1886 w 49"/>
                <a:gd name="T3" fmla="*/ 1533 h 114"/>
                <a:gd name="T4" fmla="*/ 1682 w 49"/>
                <a:gd name="T5" fmla="*/ 615 h 114"/>
                <a:gd name="T6" fmla="*/ 1491 w 49"/>
                <a:gd name="T7" fmla="*/ 0 h 114"/>
                <a:gd name="T8" fmla="*/ 1380 w 49"/>
                <a:gd name="T9" fmla="*/ 0 h 114"/>
                <a:gd name="T10" fmla="*/ 1380 w 49"/>
                <a:gd name="T11" fmla="*/ 0 h 114"/>
                <a:gd name="T12" fmla="*/ 1491 w 49"/>
                <a:gd name="T13" fmla="*/ 458 h 114"/>
                <a:gd name="T14" fmla="*/ 1435 w 49"/>
                <a:gd name="T15" fmla="*/ 615 h 114"/>
                <a:gd name="T16" fmla="*/ 1380 w 49"/>
                <a:gd name="T17" fmla="*/ 615 h 114"/>
                <a:gd name="T18" fmla="*/ 1592 w 49"/>
                <a:gd name="T19" fmla="*/ 1496 h 114"/>
                <a:gd name="T20" fmla="*/ 1048 w 49"/>
                <a:gd name="T21" fmla="*/ 1533 h 114"/>
                <a:gd name="T22" fmla="*/ 1231 w 49"/>
                <a:gd name="T23" fmla="*/ 615 h 114"/>
                <a:gd name="T24" fmla="*/ 1048 w 49"/>
                <a:gd name="T25" fmla="*/ 94 h 114"/>
                <a:gd name="T26" fmla="*/ 937 w 49"/>
                <a:gd name="T27" fmla="*/ 516 h 114"/>
                <a:gd name="T28" fmla="*/ 894 w 49"/>
                <a:gd name="T29" fmla="*/ 458 h 114"/>
                <a:gd name="T30" fmla="*/ 746 w 49"/>
                <a:gd name="T31" fmla="*/ 1589 h 114"/>
                <a:gd name="T32" fmla="*/ 507 w 49"/>
                <a:gd name="T33" fmla="*/ 1739 h 114"/>
                <a:gd name="T34" fmla="*/ 239 w 49"/>
                <a:gd name="T35" fmla="*/ 2354 h 114"/>
                <a:gd name="T36" fmla="*/ 90 w 49"/>
                <a:gd name="T37" fmla="*/ 2448 h 114"/>
                <a:gd name="T38" fmla="*/ 0 w 49"/>
                <a:gd name="T39" fmla="*/ 4158 h 114"/>
                <a:gd name="T40" fmla="*/ 451 w 49"/>
                <a:gd name="T41" fmla="*/ 5533 h 114"/>
                <a:gd name="T42" fmla="*/ 937 w 49"/>
                <a:gd name="T43" fmla="*/ 5840 h 114"/>
                <a:gd name="T44" fmla="*/ 1640 w 49"/>
                <a:gd name="T45" fmla="*/ 5784 h 114"/>
                <a:gd name="T46" fmla="*/ 2428 w 49"/>
                <a:gd name="T47" fmla="*/ 5075 h 114"/>
                <a:gd name="T48" fmla="*/ 2223 w 49"/>
                <a:gd name="T49" fmla="*/ 3235 h 114"/>
                <a:gd name="T50" fmla="*/ 1640 w 49"/>
                <a:gd name="T51" fmla="*/ 1338 h 114"/>
                <a:gd name="T52" fmla="*/ 1640 w 49"/>
                <a:gd name="T53" fmla="*/ 709 h 114"/>
                <a:gd name="T54" fmla="*/ 1796 w 49"/>
                <a:gd name="T55" fmla="*/ 1439 h 114"/>
                <a:gd name="T56" fmla="*/ 1640 w 49"/>
                <a:gd name="T57" fmla="*/ 1338 h 114"/>
                <a:gd name="T58" fmla="*/ 1231 w 49"/>
                <a:gd name="T59" fmla="*/ 615 h 114"/>
                <a:gd name="T60" fmla="*/ 1231 w 49"/>
                <a:gd name="T61" fmla="*/ 615 h 114"/>
                <a:gd name="T62" fmla="*/ 1231 w 49"/>
                <a:gd name="T63" fmla="*/ 615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9" h="114">
                  <a:moveTo>
                    <a:pt x="45" y="63"/>
                  </a:moveTo>
                  <a:cubicBezTo>
                    <a:pt x="38" y="30"/>
                    <a:pt x="38" y="30"/>
                    <a:pt x="38" y="30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0" y="80"/>
                    <a:pt x="0" y="81"/>
                  </a:cubicBezTo>
                  <a:cubicBezTo>
                    <a:pt x="0" y="83"/>
                    <a:pt x="9" y="107"/>
                    <a:pt x="9" y="108"/>
                  </a:cubicBezTo>
                  <a:cubicBezTo>
                    <a:pt x="9" y="109"/>
                    <a:pt x="19" y="114"/>
                    <a:pt x="19" y="114"/>
                  </a:cubicBezTo>
                  <a:cubicBezTo>
                    <a:pt x="19" y="114"/>
                    <a:pt x="32" y="113"/>
                    <a:pt x="33" y="113"/>
                  </a:cubicBezTo>
                  <a:cubicBezTo>
                    <a:pt x="35" y="112"/>
                    <a:pt x="49" y="114"/>
                    <a:pt x="49" y="99"/>
                  </a:cubicBezTo>
                  <a:lnTo>
                    <a:pt x="45" y="63"/>
                  </a:lnTo>
                  <a:close/>
                  <a:moveTo>
                    <a:pt x="33" y="26"/>
                  </a:moveTo>
                  <a:cubicBezTo>
                    <a:pt x="33" y="14"/>
                    <a:pt x="33" y="14"/>
                    <a:pt x="33" y="14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3" y="26"/>
                  </a:lnTo>
                  <a:close/>
                  <a:moveTo>
                    <a:pt x="25" y="12"/>
                  </a:move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4484687" y="2934917"/>
              <a:ext cx="314325" cy="249238"/>
            </a:xfrm>
            <a:custGeom>
              <a:avLst/>
              <a:gdLst>
                <a:gd name="T0" fmla="*/ 1188 w 74"/>
                <a:gd name="T1" fmla="*/ 0 h 59"/>
                <a:gd name="T2" fmla="*/ 1073 w 74"/>
                <a:gd name="T3" fmla="*/ 149 h 59"/>
                <a:gd name="T4" fmla="*/ 559 w 74"/>
                <a:gd name="T5" fmla="*/ 247 h 59"/>
                <a:gd name="T6" fmla="*/ 56 w 74"/>
                <a:gd name="T7" fmla="*/ 56 h 59"/>
                <a:gd name="T8" fmla="*/ 56 w 74"/>
                <a:gd name="T9" fmla="*/ 56 h 59"/>
                <a:gd name="T10" fmla="*/ 0 w 74"/>
                <a:gd name="T11" fmla="*/ 511 h 59"/>
                <a:gd name="T12" fmla="*/ 0 w 74"/>
                <a:gd name="T13" fmla="*/ 963 h 59"/>
                <a:gd name="T14" fmla="*/ 56 w 74"/>
                <a:gd name="T15" fmla="*/ 1360 h 59"/>
                <a:gd name="T16" fmla="*/ 401 w 74"/>
                <a:gd name="T17" fmla="*/ 1599 h 59"/>
                <a:gd name="T18" fmla="*/ 1132 w 74"/>
                <a:gd name="T19" fmla="*/ 1543 h 59"/>
                <a:gd name="T20" fmla="*/ 1282 w 74"/>
                <a:gd name="T21" fmla="*/ 1360 h 59"/>
                <a:gd name="T22" fmla="*/ 1338 w 74"/>
                <a:gd name="T23" fmla="*/ 849 h 59"/>
                <a:gd name="T24" fmla="*/ 1282 w 74"/>
                <a:gd name="T25" fmla="*/ 396 h 59"/>
                <a:gd name="T26" fmla="*/ 1188 w 74"/>
                <a:gd name="T27" fmla="*/ 0 h 59"/>
                <a:gd name="T28" fmla="*/ 3738 w 74"/>
                <a:gd name="T29" fmla="*/ 2414 h 59"/>
                <a:gd name="T30" fmla="*/ 3430 w 74"/>
                <a:gd name="T31" fmla="*/ 1692 h 59"/>
                <a:gd name="T32" fmla="*/ 2927 w 74"/>
                <a:gd name="T33" fmla="*/ 1658 h 59"/>
                <a:gd name="T34" fmla="*/ 2205 w 74"/>
                <a:gd name="T35" fmla="*/ 1748 h 59"/>
                <a:gd name="T36" fmla="*/ 2047 w 74"/>
                <a:gd name="T37" fmla="*/ 1807 h 59"/>
                <a:gd name="T38" fmla="*/ 2047 w 74"/>
                <a:gd name="T39" fmla="*/ 2110 h 59"/>
                <a:gd name="T40" fmla="*/ 1953 w 74"/>
                <a:gd name="T41" fmla="*/ 2451 h 59"/>
                <a:gd name="T42" fmla="*/ 2047 w 74"/>
                <a:gd name="T43" fmla="*/ 2563 h 59"/>
                <a:gd name="T44" fmla="*/ 2298 w 74"/>
                <a:gd name="T45" fmla="*/ 2600 h 59"/>
                <a:gd name="T46" fmla="*/ 2571 w 74"/>
                <a:gd name="T47" fmla="*/ 2861 h 59"/>
                <a:gd name="T48" fmla="*/ 3794 w 74"/>
                <a:gd name="T49" fmla="*/ 2959 h 59"/>
                <a:gd name="T50" fmla="*/ 3794 w 74"/>
                <a:gd name="T51" fmla="*/ 2754 h 59"/>
                <a:gd name="T52" fmla="*/ 3738 w 74"/>
                <a:gd name="T53" fmla="*/ 2414 h 5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74" h="59">
                  <a:moveTo>
                    <a:pt x="23" y="0"/>
                  </a:moveTo>
                  <a:cubicBezTo>
                    <a:pt x="22" y="1"/>
                    <a:pt x="21" y="3"/>
                    <a:pt x="21" y="3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2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8"/>
                    <a:pt x="0" y="19"/>
                  </a:cubicBezTo>
                  <a:cubicBezTo>
                    <a:pt x="0" y="21"/>
                    <a:pt x="1" y="27"/>
                    <a:pt x="1" y="27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5" y="8"/>
                    <a:pt x="25" y="8"/>
                    <a:pt x="25" y="8"/>
                  </a:cubicBezTo>
                  <a:lnTo>
                    <a:pt x="23" y="0"/>
                  </a:lnTo>
                  <a:close/>
                  <a:moveTo>
                    <a:pt x="73" y="48"/>
                  </a:moveTo>
                  <a:cubicBezTo>
                    <a:pt x="72" y="47"/>
                    <a:pt x="67" y="34"/>
                    <a:pt x="67" y="34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8"/>
                    <a:pt x="40" y="41"/>
                    <a:pt x="40" y="42"/>
                  </a:cubicBezTo>
                  <a:cubicBezTo>
                    <a:pt x="40" y="43"/>
                    <a:pt x="38" y="49"/>
                    <a:pt x="38" y="49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4" y="55"/>
                    <a:pt x="73" y="49"/>
                    <a:pt x="73" y="48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4827587" y="2150692"/>
              <a:ext cx="34925" cy="76200"/>
            </a:xfrm>
            <a:custGeom>
              <a:avLst/>
              <a:gdLst>
                <a:gd name="T0" fmla="*/ 0 w 22"/>
                <a:gd name="T1" fmla="*/ 0 h 48"/>
                <a:gd name="T2" fmla="*/ 8 w 22"/>
                <a:gd name="T3" fmla="*/ 16 h 48"/>
                <a:gd name="T4" fmla="*/ 8 w 22"/>
                <a:gd name="T5" fmla="*/ 48 h 48"/>
                <a:gd name="T6" fmla="*/ 22 w 22"/>
                <a:gd name="T7" fmla="*/ 34 h 48"/>
                <a:gd name="T8" fmla="*/ 22 w 22"/>
                <a:gd name="T9" fmla="*/ 21 h 48"/>
                <a:gd name="T10" fmla="*/ 0 w 22"/>
                <a:gd name="T11" fmla="*/ 0 h 48"/>
                <a:gd name="T12" fmla="*/ 0 w 22"/>
                <a:gd name="T13" fmla="*/ 0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" h="48">
                  <a:moveTo>
                    <a:pt x="0" y="0"/>
                  </a:moveTo>
                  <a:lnTo>
                    <a:pt x="8" y="16"/>
                  </a:lnTo>
                  <a:lnTo>
                    <a:pt x="8" y="48"/>
                  </a:lnTo>
                  <a:lnTo>
                    <a:pt x="22" y="34"/>
                  </a:lnTo>
                  <a:lnTo>
                    <a:pt x="22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F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Freeform 5"/>
          <p:cNvSpPr>
            <a:spLocks/>
          </p:cNvSpPr>
          <p:nvPr/>
        </p:nvSpPr>
        <p:spPr bwMode="auto">
          <a:xfrm>
            <a:off x="6970498" y="3460735"/>
            <a:ext cx="2058988" cy="1314788"/>
          </a:xfrm>
          <a:custGeom>
            <a:avLst/>
            <a:gdLst>
              <a:gd name="T0" fmla="*/ 0 w 1297"/>
              <a:gd name="T1" fmla="*/ 0 h 1362"/>
              <a:gd name="T2" fmla="*/ 0 w 1297"/>
              <a:gd name="T3" fmla="*/ 1362 h 1362"/>
              <a:gd name="T4" fmla="*/ 957 w 1297"/>
              <a:gd name="T5" fmla="*/ 1362 h 1362"/>
              <a:gd name="T6" fmla="*/ 1297 w 1297"/>
              <a:gd name="T7" fmla="*/ 691 h 1362"/>
              <a:gd name="T8" fmla="*/ 957 w 1297"/>
              <a:gd name="T9" fmla="*/ 0 h 1362"/>
              <a:gd name="T10" fmla="*/ 0 w 1297"/>
              <a:gd name="T11" fmla="*/ 0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97" h="1362">
                <a:moveTo>
                  <a:pt x="0" y="0"/>
                </a:moveTo>
                <a:lnTo>
                  <a:pt x="0" y="1362"/>
                </a:lnTo>
                <a:lnTo>
                  <a:pt x="957" y="1362"/>
                </a:lnTo>
                <a:lnTo>
                  <a:pt x="1297" y="691"/>
                </a:lnTo>
                <a:lnTo>
                  <a:pt x="957" y="0"/>
                </a:lnTo>
                <a:lnTo>
                  <a:pt x="0" y="0"/>
                </a:lnTo>
                <a:close/>
              </a:path>
            </a:pathLst>
          </a:custGeom>
          <a:solidFill>
            <a:srgbClr val="FAF33E"/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sp>
        <p:nvSpPr>
          <p:cNvPr id="24" name="Freeform 10"/>
          <p:cNvSpPr>
            <a:spLocks/>
          </p:cNvSpPr>
          <p:nvPr/>
        </p:nvSpPr>
        <p:spPr bwMode="auto">
          <a:xfrm>
            <a:off x="3157120" y="3444574"/>
            <a:ext cx="2060575" cy="1330949"/>
          </a:xfrm>
          <a:custGeom>
            <a:avLst/>
            <a:gdLst>
              <a:gd name="T0" fmla="*/ 1298 w 1298"/>
              <a:gd name="T1" fmla="*/ 0 h 1362"/>
              <a:gd name="T2" fmla="*/ 1298 w 1298"/>
              <a:gd name="T3" fmla="*/ 1362 h 1362"/>
              <a:gd name="T4" fmla="*/ 346 w 1298"/>
              <a:gd name="T5" fmla="*/ 1362 h 1362"/>
              <a:gd name="T6" fmla="*/ 0 w 1298"/>
              <a:gd name="T7" fmla="*/ 691 h 1362"/>
              <a:gd name="T8" fmla="*/ 346 w 1298"/>
              <a:gd name="T9" fmla="*/ 0 h 1362"/>
              <a:gd name="T10" fmla="*/ 1298 w 1298"/>
              <a:gd name="T11" fmla="*/ 0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98" h="1362">
                <a:moveTo>
                  <a:pt x="1298" y="0"/>
                </a:moveTo>
                <a:lnTo>
                  <a:pt x="1298" y="1362"/>
                </a:lnTo>
                <a:lnTo>
                  <a:pt x="346" y="1362"/>
                </a:lnTo>
                <a:lnTo>
                  <a:pt x="0" y="691"/>
                </a:lnTo>
                <a:lnTo>
                  <a:pt x="346" y="0"/>
                </a:lnTo>
                <a:lnTo>
                  <a:pt x="1298" y="0"/>
                </a:lnTo>
                <a:close/>
              </a:path>
            </a:pathLst>
          </a:custGeom>
          <a:solidFill>
            <a:srgbClr val="7FC6A4"/>
          </a:solidFill>
          <a:ln>
            <a:noFill/>
          </a:ln>
          <a:extLst/>
        </p:spPr>
        <p:txBody>
          <a:bodyPr/>
          <a:lstStyle/>
          <a:p>
            <a:endParaRPr lang="zh-CN" altLang="en-US" sz="1600"/>
          </a:p>
        </p:txBody>
      </p:sp>
      <p:pic>
        <p:nvPicPr>
          <p:cNvPr id="25" name="圖片 24" descr="畫面剪輯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" y="7528965"/>
            <a:ext cx="12192000" cy="3403042"/>
          </a:xfrm>
          <a:prstGeom prst="rect">
            <a:avLst/>
          </a:prstGeom>
        </p:spPr>
      </p:pic>
      <p:pic>
        <p:nvPicPr>
          <p:cNvPr id="2052" name="Picture 4" descr="「平台icon」的圖片搜尋結果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72" y="3689127"/>
            <a:ext cx="1402149" cy="9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相關圖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292" y="3675652"/>
            <a:ext cx="1361779" cy="102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字方塊 28"/>
          <p:cNvSpPr txBox="1"/>
          <p:nvPr/>
        </p:nvSpPr>
        <p:spPr>
          <a:xfrm>
            <a:off x="1415644" y="4877147"/>
            <a:ext cx="3775393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尋求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直播平台業者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合作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提供技術由業者搭建分散式網路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008861" y="4878119"/>
            <a:ext cx="4288353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自行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架設分散式網路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尋求直播平台註冊並使用我們的技術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813376" y="1548203"/>
            <a:ext cx="7770076" cy="120032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國內外具規模的直播平台業者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中國神州鷹、台灣麒驥坊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推廣家庭網路共享經濟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098459" y="1461552"/>
            <a:ext cx="8747856" cy="1332000"/>
          </a:xfrm>
          <a:prstGeom prst="rect">
            <a:avLst/>
          </a:prstGeom>
          <a:noFill/>
          <a:ln w="57150">
            <a:solidFill>
              <a:srgbClr val="F2572E"/>
            </a:solidFill>
            <a:prstDash val="sysDash"/>
          </a:ln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pic>
        <p:nvPicPr>
          <p:cNvPr id="2062" name="Picture 14" descr="「目標icon」的圖片搜尋結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41" y="1411959"/>
            <a:ext cx="1429835" cy="142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11725307" y="6173826"/>
            <a:ext cx="393056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5192748" y="4728982"/>
            <a:ext cx="0" cy="1008000"/>
          </a:xfrm>
          <a:prstGeom prst="line">
            <a:avLst/>
          </a:prstGeom>
          <a:ln w="57150">
            <a:solidFill>
              <a:srgbClr val="7FC6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6997392" y="4734959"/>
            <a:ext cx="0" cy="1008000"/>
          </a:xfrm>
          <a:prstGeom prst="line">
            <a:avLst/>
          </a:prstGeom>
          <a:ln w="57150">
            <a:solidFill>
              <a:srgbClr val="FAF3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27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5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/>
          <p:cNvSpPr/>
          <p:nvPr/>
        </p:nvSpPr>
        <p:spPr>
          <a:xfrm>
            <a:off x="69275" y="2364134"/>
            <a:ext cx="554182" cy="1500910"/>
          </a:xfrm>
          <a:prstGeom prst="roundRect">
            <a:avLst/>
          </a:prstGeom>
          <a:solidFill>
            <a:srgbClr val="FAF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0" y="2452869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團隊介紹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11582398" y="6151418"/>
            <a:ext cx="554182" cy="568037"/>
          </a:xfrm>
          <a:prstGeom prst="roundRect">
            <a:avLst/>
          </a:prstGeom>
          <a:solidFill>
            <a:srgbClr val="5D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圓角矩形 3"/>
          <p:cNvSpPr/>
          <p:nvPr/>
        </p:nvSpPr>
        <p:spPr>
          <a:xfrm>
            <a:off x="498764" y="969819"/>
            <a:ext cx="11208327" cy="7176654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98764" y="809794"/>
            <a:ext cx="11208327" cy="7336679"/>
          </a:xfrm>
          <a:prstGeom prst="roundRect">
            <a:avLst>
              <a:gd name="adj" fmla="val 18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4984672" y="101908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執行能力</a:t>
            </a:r>
            <a:endParaRPr lang="zh-TW" altLang="en-US" sz="4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家庭網路頻寬煉金術師 - PowerPoin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1" t="25191" r="9654" b="7724"/>
          <a:stretch/>
        </p:blipFill>
        <p:spPr>
          <a:xfrm>
            <a:off x="1423982" y="-4602503"/>
            <a:ext cx="8032653" cy="440318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1725307" y="6173826"/>
            <a:ext cx="393056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838200" y="1545519"/>
            <a:ext cx="10418618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852424" y="908450"/>
            <a:ext cx="2501006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bg2">
                    <a:lumMod val="25000"/>
                  </a:schemeClr>
                </a:solidFill>
                <a:latin typeface="Berlin Sans FB" panose="020E0602020502020306" pitchFamily="34" charset="0"/>
                <a:ea typeface="微軟正黑體" panose="020B0604030504040204" pitchFamily="34" charset="-120"/>
              </a:rPr>
              <a:t>THE TEAM</a:t>
            </a:r>
            <a:endParaRPr lang="zh-TW" altLang="en-US" sz="4000" dirty="0">
              <a:solidFill>
                <a:schemeClr val="bg2">
                  <a:lumMod val="25000"/>
                </a:schemeClr>
              </a:solidFill>
              <a:latin typeface="Berlin Sans FB" panose="020E0602020502020306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13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" t="23075" r="63129" b="11083"/>
          <a:stretch/>
        </p:blipFill>
        <p:spPr>
          <a:xfrm>
            <a:off x="3469332" y="2045007"/>
            <a:ext cx="2104887" cy="3067443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矩形 2"/>
          <p:cNvSpPr/>
          <p:nvPr/>
        </p:nvSpPr>
        <p:spPr>
          <a:xfrm>
            <a:off x="3469331" y="1577007"/>
            <a:ext cx="2104888" cy="468000"/>
          </a:xfrm>
          <a:prstGeom prst="rect">
            <a:avLst/>
          </a:prstGeom>
          <a:solidFill>
            <a:srgbClr val="43976F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469331" y="5112451"/>
            <a:ext cx="2104887" cy="1800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rgbClr val="A9D9C3"/>
              </a:gs>
              <a:gs pos="77000">
                <a:srgbClr val="91CEB1"/>
              </a:gs>
              <a:gs pos="100000">
                <a:srgbClr val="7FC6A4"/>
              </a:gs>
            </a:gsLst>
            <a:lin ang="16200000" scaled="1"/>
            <a:tileRect/>
          </a:gra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992599" y="1541657"/>
            <a:ext cx="1415772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趙汝晉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32169" y="5658439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中央大學通訊工程學系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896137" y="5098025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</a:t>
            </a:r>
            <a:endParaRPr lang="en-US" altLang="zh-TW" sz="28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97783" y="5991348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規劃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</a:p>
        </p:txBody>
      </p:sp>
      <p:pic>
        <p:nvPicPr>
          <p:cNvPr id="4102" name="Picture 6" descr="https://image.flaticon.com/icons/png/512/179/17978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247" y="5981048"/>
            <a:ext cx="674074" cy="67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群組 42"/>
          <p:cNvGrpSpPr/>
          <p:nvPr/>
        </p:nvGrpSpPr>
        <p:grpSpPr>
          <a:xfrm>
            <a:off x="6736984" y="1528203"/>
            <a:ext cx="2236510" cy="5370801"/>
            <a:chOff x="4905951" y="1520005"/>
            <a:chExt cx="2236510" cy="537080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59" t="26341" r="16669" b="41559"/>
            <a:stretch/>
          </p:blipFill>
          <p:spPr>
            <a:xfrm>
              <a:off x="4957966" y="2021198"/>
              <a:ext cx="2096415" cy="3081751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9" name="矩形 18"/>
            <p:cNvSpPr/>
            <p:nvPr/>
          </p:nvSpPr>
          <p:spPr>
            <a:xfrm>
              <a:off x="4953412" y="1564128"/>
              <a:ext cx="2100969" cy="468000"/>
            </a:xfrm>
            <a:prstGeom prst="rect">
              <a:avLst/>
            </a:prstGeom>
            <a:solidFill>
              <a:srgbClr val="43976F"/>
            </a:soli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954873" y="5090806"/>
              <a:ext cx="2104887" cy="1800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2000">
                  <a:srgbClr val="A9D9C3"/>
                </a:gs>
                <a:gs pos="77000">
                  <a:srgbClr val="91CEB1"/>
                </a:gs>
                <a:gs pos="100000">
                  <a:srgbClr val="7FC6A4"/>
                </a:gs>
              </a:gsLst>
              <a:lin ang="16200000" scaled="1"/>
              <a:tileRect/>
            </a:gradFill>
          </p:spPr>
          <p:txBody>
            <a:bodyPr rtlCol="0" anchor="ctr">
              <a:spAutoFit/>
            </a:bodyPr>
            <a:lstStyle/>
            <a:p>
              <a:pPr algn="ctr"/>
              <a:endParaRPr lang="zh-TW" altLang="en-US" sz="6600" dirty="0">
                <a:solidFill>
                  <a:srgbClr val="D6F8D6"/>
                </a:solidFill>
                <a:latin typeface="華康POP2體W9" panose="040B0909000000000000" pitchFamily="81" charset="-120"/>
                <a:ea typeface="華康POP2體W9" panose="040B0909000000000000" pitchFamily="81" charset="-12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334354" y="1520005"/>
              <a:ext cx="1415772" cy="58477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zh-TW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沈冠廷</a:t>
              </a:r>
              <a:endParaRPr lang="en-US" altLang="zh-TW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905951" y="5650241"/>
              <a:ext cx="22365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中央大學通訊工程學系</a:t>
              </a:r>
              <a:endPara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5376300" y="5098824"/>
              <a:ext cx="1261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8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技術長</a:t>
              </a:r>
              <a:endPara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681073" y="5988795"/>
              <a:ext cx="12105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系統建構</a:t>
              </a:r>
              <a:endPara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項目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測試</a:t>
              </a:r>
            </a:p>
          </p:txBody>
        </p:sp>
        <p:pic>
          <p:nvPicPr>
            <p:cNvPr id="4104" name="Picture 8" descr="https://image.flaticon.com/icons/png/512/179/179635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8445" y="5983150"/>
              <a:ext cx="626538" cy="626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梯形 39"/>
          <p:cNvSpPr/>
          <p:nvPr/>
        </p:nvSpPr>
        <p:spPr>
          <a:xfrm rot="18844485">
            <a:off x="3053106" y="1618848"/>
            <a:ext cx="1208141" cy="360000"/>
          </a:xfrm>
          <a:prstGeom prst="trapezoid">
            <a:avLst>
              <a:gd name="adj" fmla="val 94582"/>
            </a:avLst>
          </a:prstGeom>
          <a:solidFill>
            <a:srgbClr val="FF0000"/>
          </a:solidFill>
        </p:spPr>
        <p:txBody>
          <a:bodyPr rtlCol="0" anchor="ctr">
            <a:spAutoFit/>
          </a:bodyPr>
          <a:lstStyle/>
          <a:p>
            <a:pPr algn="ctr"/>
            <a:endParaRPr lang="zh-TW" altLang="en-US" sz="6600" dirty="0">
              <a:solidFill>
                <a:srgbClr val="D6F8D6"/>
              </a:solidFill>
              <a:latin typeface="華康POP2體W9" panose="040B0909000000000000" pitchFamily="81" charset="-120"/>
              <a:ea typeface="華康POP2體W9" panose="040B0909000000000000" pitchFamily="81" charset="-120"/>
            </a:endParaRPr>
          </a:p>
        </p:txBody>
      </p:sp>
      <p:sp>
        <p:nvSpPr>
          <p:cNvPr id="41" name="矩形 40"/>
          <p:cNvSpPr/>
          <p:nvPr/>
        </p:nvSpPr>
        <p:spPr>
          <a:xfrm rot="18815474">
            <a:off x="3257046" y="1575689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隊長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852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 algn="ctr">
          <a:defRPr sz="6600" dirty="0">
            <a:solidFill>
              <a:srgbClr val="D6F8D6"/>
            </a:solidFill>
            <a:latin typeface="華康POP2體W9" panose="040B0909000000000000" pitchFamily="81" charset="-120"/>
            <a:ea typeface="華康POP2體W9" panose="040B0909000000000000" pitchFamily="81" charset="-120"/>
          </a:defRPr>
        </a:defPPr>
      </a:lstStyle>
    </a:spDef>
    <a:txDef>
      <a:spPr>
        <a:noFill/>
      </a:spPr>
      <a:bodyPr vert="horz" wrap="none" rtlCol="0">
        <a:spAutoFit/>
      </a:bodyPr>
      <a:lstStyle>
        <a:defPPr>
          <a:defRPr sz="2400" dirty="0">
            <a:latin typeface="微軟正黑體" panose="020B0604030504040204" pitchFamily="34" charset="-120"/>
            <a:ea typeface="微軟正黑體" panose="020B0604030504040204" pitchFamily="34" charset="-12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4366</TotalTime>
  <Words>718</Words>
  <Application>Microsoft Macintosh PowerPoint</Application>
  <PresentationFormat>Widescreen</PresentationFormat>
  <Paragraphs>157</Paragraphs>
  <Slides>10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Berlin Sans FB</vt:lpstr>
      <vt:lpstr>Calibri</vt:lpstr>
      <vt:lpstr>Calibri Light</vt:lpstr>
      <vt:lpstr>Courier New</vt:lpstr>
      <vt:lpstr>微軟正黑體</vt:lpstr>
      <vt:lpstr>微軟正黑體 Light</vt:lpstr>
      <vt:lpstr>微软雅黑</vt:lpstr>
      <vt:lpstr>新細明體</vt:lpstr>
      <vt:lpstr>等线</vt:lpstr>
      <vt:lpstr>華康POP2體W9</vt:lpstr>
      <vt:lpstr>Arial</vt:lpstr>
      <vt:lpstr>Office 佈景主題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Kuanting Shen</cp:lastModifiedBy>
  <cp:revision>121</cp:revision>
  <dcterms:created xsi:type="dcterms:W3CDTF">2017-10-10T15:42:18Z</dcterms:created>
  <dcterms:modified xsi:type="dcterms:W3CDTF">2017-11-23T12:36:58Z</dcterms:modified>
</cp:coreProperties>
</file>